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2"/>
  </p:notesMasterIdLst>
  <p:handoutMasterIdLst>
    <p:handoutMasterId r:id="rId23"/>
  </p:handoutMasterIdLst>
  <p:sldIdLst>
    <p:sldId id="547" r:id="rId2"/>
    <p:sldId id="550" r:id="rId3"/>
    <p:sldId id="1021" r:id="rId4"/>
    <p:sldId id="972" r:id="rId5"/>
    <p:sldId id="975" r:id="rId6"/>
    <p:sldId id="976" r:id="rId7"/>
    <p:sldId id="977" r:id="rId8"/>
    <p:sldId id="978" r:id="rId9"/>
    <p:sldId id="986" r:id="rId10"/>
    <p:sldId id="984" r:id="rId11"/>
    <p:sldId id="985" r:id="rId12"/>
    <p:sldId id="990" r:id="rId13"/>
    <p:sldId id="979" r:id="rId14"/>
    <p:sldId id="987" r:id="rId15"/>
    <p:sldId id="988" r:id="rId16"/>
    <p:sldId id="1022" r:id="rId17"/>
    <p:sldId id="562" r:id="rId18"/>
    <p:sldId id="554" r:id="rId19"/>
    <p:sldId id="552" r:id="rId20"/>
    <p:sldId id="553" r:id="rId21"/>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6615"/>
    <a:srgbClr val="FF7F7F"/>
    <a:srgbClr val="FF4747"/>
    <a:srgbClr val="CC3300"/>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75" autoAdjust="0"/>
    <p:restoredTop sz="94660"/>
  </p:normalViewPr>
  <p:slideViewPr>
    <p:cSldViewPr>
      <p:cViewPr varScale="1">
        <p:scale>
          <a:sx n="84" d="100"/>
          <a:sy n="84" d="100"/>
        </p:scale>
        <p:origin x="96" y="1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2034" y="96"/>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2020-11-23</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11/23/2020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BF7B1FF-DFE5-4B27-8E0E-F1DDF2FB76BC}" type="slidenum">
              <a:rPr lang="en-CA" smtClean="0"/>
              <a:pPr>
                <a:defRPr/>
              </a:pPr>
              <a:t>2</a:t>
            </a:fld>
            <a:endParaRPr lang="en-CA"/>
          </a:p>
        </p:txBody>
      </p:sp>
    </p:spTree>
    <p:extLst>
      <p:ext uri="{BB962C8B-B14F-4D97-AF65-F5344CB8AC3E}">
        <p14:creationId xmlns:p14="http://schemas.microsoft.com/office/powerpoint/2010/main" val="4233970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A widget class for graphical user interfaces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3.m4a"/><Relationship Id="rId7" Type="http://schemas.openxmlformats.org/officeDocument/2006/relationships/image" Target="../media/image13.png"/><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7704" y="3111103"/>
            <a:ext cx="7056784" cy="1470025"/>
          </a:xfrm>
        </p:spPr>
        <p:txBody>
          <a:bodyPr>
            <a:normAutofit/>
          </a:bodyPr>
          <a:lstStyle/>
          <a:p>
            <a:r>
              <a:rPr lang="en-CA" dirty="0"/>
              <a:t>A widget class for graphical user interfaces</a:t>
            </a:r>
            <a:endParaRPr lang="en-CA" dirty="0">
              <a:latin typeface="Consolas" panose="020B0609020204030204" pitchFamily="49" charset="0"/>
              <a:cs typeface="Consolas" panose="020B0609020204030204" pitchFamily="49" charset="0"/>
            </a:endParaRPr>
          </a:p>
        </p:txBody>
      </p:sp>
      <p:pic>
        <p:nvPicPr>
          <p:cNvPr id="4" name="Audio 3">
            <a:hlinkClick r:id="" action="ppaction://media"/>
            <a:extLst>
              <a:ext uri="{FF2B5EF4-FFF2-40B4-BE49-F238E27FC236}">
                <a16:creationId xmlns:a16="http://schemas.microsoft.com/office/drawing/2014/main" id="{610A3CC0-2A83-4197-9E1B-300720F961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21370"/>
    </mc:Choice>
    <mc:Fallback>
      <p:transition spd="slow" advTm="21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3A668-660F-43BC-A826-4F8FC84F4189}"/>
              </a:ext>
            </a:extLst>
          </p:cNvPr>
          <p:cNvSpPr>
            <a:spLocks noGrp="1"/>
          </p:cNvSpPr>
          <p:nvPr>
            <p:ph type="title"/>
          </p:nvPr>
        </p:nvSpPr>
        <p:spPr/>
        <p:txBody>
          <a:bodyPr/>
          <a:lstStyle/>
          <a:p>
            <a:r>
              <a:rPr lang="en-US" dirty="0"/>
              <a:t>The panel class</a:t>
            </a:r>
          </a:p>
        </p:txBody>
      </p:sp>
      <p:sp>
        <p:nvSpPr>
          <p:cNvPr id="3" name="Content Placeholder 2">
            <a:extLst>
              <a:ext uri="{FF2B5EF4-FFF2-40B4-BE49-F238E27FC236}">
                <a16:creationId xmlns:a16="http://schemas.microsoft.com/office/drawing/2014/main" id="{F7250B01-6ED2-4DAE-BEB5-8E8506DD2D63}"/>
              </a:ext>
            </a:extLst>
          </p:cNvPr>
          <p:cNvSpPr>
            <a:spLocks noGrp="1"/>
          </p:cNvSpPr>
          <p:nvPr>
            <p:ph idx="1"/>
          </p:nvPr>
        </p:nvSpPr>
        <p:spPr>
          <a:xfrm>
            <a:off x="457200" y="1600200"/>
            <a:ext cx="8435280" cy="4525963"/>
          </a:xfrm>
        </p:spPr>
        <p:txBody>
          <a:bodyPr/>
          <a:lstStyle/>
          <a:p>
            <a:r>
              <a:rPr lang="en-US" dirty="0"/>
              <a:t>We could implement the panel class as follows:</a:t>
            </a:r>
          </a:p>
          <a:p>
            <a:pPr marL="800100" lvl="2" indent="0">
              <a:buNone/>
            </a:pPr>
            <a:r>
              <a:rPr lang="en-US" sz="1600" dirty="0">
                <a:latin typeface="Consolas" panose="020B0609020204030204" pitchFamily="49" charset="0"/>
              </a:rPr>
              <a:t>class Panel : public Widget {</a:t>
            </a:r>
          </a:p>
          <a:p>
            <a:pPr marL="800100" lvl="2" indent="0">
              <a:buNone/>
            </a:pPr>
            <a:r>
              <a:rPr lang="en-US" sz="1600" dirty="0">
                <a:latin typeface="Consolas" panose="020B0609020204030204" pitchFamily="49" charset="0"/>
              </a:rPr>
              <a:t>    public:</a:t>
            </a:r>
          </a:p>
          <a:p>
            <a:pPr marL="800100" lvl="2" indent="0">
              <a:buNone/>
            </a:pPr>
            <a:r>
              <a:rPr lang="en-US" sz="1600" dirty="0">
                <a:latin typeface="Consolas" panose="020B0609020204030204" pitchFamily="49" charset="0"/>
              </a:rPr>
              <a:t>        Panel();</a:t>
            </a:r>
          </a:p>
          <a:p>
            <a:pPr marL="800100" lvl="2" indent="0">
              <a:buNone/>
            </a:pPr>
            <a:r>
              <a:rPr lang="en-US" sz="1600" dirty="0">
                <a:latin typeface="Consolas" panose="020B0609020204030204" pitchFamily="49" charset="0"/>
              </a:rPr>
              <a:t>        virtual void display() const override;</a:t>
            </a:r>
          </a:p>
          <a:p>
            <a:pPr marL="800100" lvl="2" indent="0">
              <a:buNone/>
            </a:pPr>
            <a:r>
              <a:rPr lang="en-US" sz="1600" dirty="0">
                <a:latin typeface="Consolas" panose="020B0609020204030204" pitchFamily="49" charset="0"/>
              </a:rPr>
              <a:t>        virtual void </a:t>
            </a:r>
            <a:r>
              <a:rPr lang="en-US" sz="1600" dirty="0" err="1">
                <a:latin typeface="Consolas" panose="020B0609020204030204" pitchFamily="49" charset="0"/>
              </a:rPr>
              <a:t>append_widget</a:t>
            </a:r>
            <a:r>
              <a:rPr lang="en-US" sz="1600" dirty="0">
                <a:latin typeface="Consolas" panose="020B0609020204030204" pitchFamily="49" charset="0"/>
              </a:rPr>
              <a:t>( Widget *</a:t>
            </a:r>
            <a:r>
              <a:rPr lang="en-US" sz="1600" dirty="0" err="1">
                <a:latin typeface="Consolas" panose="020B0609020204030204" pitchFamily="49" charset="0"/>
              </a:rPr>
              <a:t>p_new_widget</a:t>
            </a: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        virtual void </a:t>
            </a:r>
            <a:r>
              <a:rPr lang="en-US" sz="1600" dirty="0" err="1">
                <a:latin typeface="Consolas" panose="020B0609020204030204" pitchFamily="49" charset="0"/>
              </a:rPr>
              <a:t>set_orientation</a:t>
            </a:r>
            <a:r>
              <a:rPr lang="en-US" sz="1600" dirty="0">
                <a:latin typeface="Consolas" panose="020B0609020204030204" pitchFamily="49" charset="0"/>
              </a:rPr>
              <a:t>( … );</a:t>
            </a:r>
          </a:p>
          <a:p>
            <a:pPr marL="800100" lvl="2" indent="0">
              <a:buNone/>
            </a:pPr>
            <a:r>
              <a:rPr lang="en-US" sz="1600" dirty="0">
                <a:latin typeface="Consolas" panose="020B0609020204030204" pitchFamily="49" charset="0"/>
              </a:rPr>
              <a:t>        virtual void </a:t>
            </a:r>
            <a:r>
              <a:rPr lang="en-US" sz="1600" dirty="0" err="1">
                <a:latin typeface="Consolas" panose="020B0609020204030204" pitchFamily="49" charset="0"/>
              </a:rPr>
              <a:t>set_alignment</a:t>
            </a:r>
            <a:r>
              <a:rPr lang="en-US" sz="1600" dirty="0">
                <a:latin typeface="Consolas" panose="020B0609020204030204" pitchFamily="49" charset="0"/>
              </a:rPr>
              <a:t>( … );</a:t>
            </a:r>
          </a:p>
          <a:p>
            <a:pPr marL="800100" lvl="2" indent="0">
              <a:buNone/>
            </a:pP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    protected:</a:t>
            </a:r>
          </a:p>
          <a:p>
            <a:pPr marL="800100" lvl="2" indent="0">
              <a:buNone/>
            </a:pPr>
            <a:r>
              <a:rPr lang="en-US" sz="1600" dirty="0">
                <a:latin typeface="Consolas" panose="020B0609020204030204" pitchFamily="49" charset="0"/>
              </a:rPr>
              <a:t>        Widget     *</a:t>
            </a:r>
            <a:r>
              <a:rPr lang="en-US" sz="1600" dirty="0" err="1">
                <a:latin typeface="Consolas" panose="020B0609020204030204" pitchFamily="49" charset="0"/>
              </a:rPr>
              <a:t>widget_array</a:t>
            </a:r>
            <a:r>
              <a:rPr lang="en-US" sz="1600" dirty="0">
                <a:latin typeface="Consolas" panose="020B0609020204030204" pitchFamily="49" charset="0"/>
              </a:rPr>
              <a:t>_[128];</a:t>
            </a:r>
          </a:p>
          <a:p>
            <a:pPr marL="800100" lvl="2" indent="0">
              <a:buNone/>
            </a:pPr>
            <a:r>
              <a:rPr lang="en-US" sz="1600" dirty="0">
                <a:latin typeface="Consolas" panose="020B0609020204030204" pitchFamily="49" charset="0"/>
              </a:rPr>
              <a:t>        std::</a:t>
            </a:r>
            <a:r>
              <a:rPr lang="en-US" sz="1600" dirty="0" err="1">
                <a:latin typeface="Consolas" panose="020B0609020204030204" pitchFamily="49" charset="0"/>
              </a:rPr>
              <a:t>size_t</a:t>
            </a:r>
            <a:r>
              <a:rPr lang="en-US" sz="1600" dirty="0">
                <a:latin typeface="Consolas" panose="020B0609020204030204" pitchFamily="49" charset="0"/>
              </a:rPr>
              <a:t> </a:t>
            </a:r>
            <a:r>
              <a:rPr lang="en-US" sz="1600" dirty="0" err="1">
                <a:latin typeface="Consolas" panose="020B0609020204030204" pitchFamily="49" charset="0"/>
              </a:rPr>
              <a:t>widget_count</a:t>
            </a:r>
            <a:r>
              <a:rPr lang="en-US" sz="1600" dirty="0">
                <a:latin typeface="Consolas" panose="020B0609020204030204" pitchFamily="49" charset="0"/>
              </a:rPr>
              <a:t>_;</a:t>
            </a:r>
          </a:p>
          <a:p>
            <a:pPr marL="800100" lvl="2" indent="0">
              <a:buNone/>
            </a:pPr>
            <a:r>
              <a:rPr lang="en-US" sz="1600" dirty="0">
                <a:latin typeface="Consolas" panose="020B0609020204030204" pitchFamily="49" charset="0"/>
              </a:rPr>
              <a:t>        bool        </a:t>
            </a:r>
            <a:r>
              <a:rPr lang="en-US" sz="1600" dirty="0" err="1">
                <a:latin typeface="Consolas" panose="020B0609020204030204" pitchFamily="49" charset="0"/>
              </a:rPr>
              <a:t>horizontal_orientation</a:t>
            </a:r>
            <a:r>
              <a:rPr lang="en-US" sz="1600" dirty="0">
                <a:latin typeface="Consolas" panose="020B0609020204030204" pitchFamily="49" charset="0"/>
              </a:rPr>
              <a:t>_;</a:t>
            </a:r>
          </a:p>
          <a:p>
            <a:pPr marL="800100" lvl="2" indent="0">
              <a:buNone/>
            </a:pPr>
            <a:r>
              <a:rPr lang="en-US" sz="1600" dirty="0">
                <a:latin typeface="Consolas" panose="020B0609020204030204" pitchFamily="49" charset="0"/>
              </a:rPr>
              <a:t>        int         alignment_;  // 0      left/top</a:t>
            </a:r>
          </a:p>
          <a:p>
            <a:pPr marL="800100" lvl="2" indent="0">
              <a:buNone/>
            </a:pPr>
            <a:r>
              <a:rPr lang="en-US" sz="1600" dirty="0">
                <a:latin typeface="Consolas" panose="020B0609020204030204" pitchFamily="49" charset="0"/>
              </a:rPr>
              <a:t>                                 // 1    center/middle</a:t>
            </a:r>
          </a:p>
          <a:p>
            <a:pPr marL="800100" lvl="2" indent="0">
              <a:buNone/>
            </a:pPr>
            <a:r>
              <a:rPr lang="en-US" sz="1600" dirty="0">
                <a:latin typeface="Consolas" panose="020B0609020204030204" pitchFamily="49" charset="0"/>
              </a:rPr>
              <a:t>                                 // 2     right/bottom</a:t>
            </a:r>
          </a:p>
          <a:p>
            <a:pPr marL="800100" lvl="2" indent="0">
              <a:buNone/>
            </a:pPr>
            <a:r>
              <a:rPr lang="en-US" sz="1600" dirty="0">
                <a:latin typeface="Consolas" panose="020B0609020204030204" pitchFamily="49" charset="0"/>
              </a:rPr>
              <a:t>};</a:t>
            </a:r>
          </a:p>
          <a:p>
            <a:pPr marL="800100" lvl="2" indent="0">
              <a:buNone/>
            </a:pPr>
            <a:endParaRPr lang="en-US" sz="1400" dirty="0">
              <a:latin typeface="Consolas" panose="020B0609020204030204" pitchFamily="49" charset="0"/>
            </a:endParaRPr>
          </a:p>
        </p:txBody>
      </p:sp>
      <p:pic>
        <p:nvPicPr>
          <p:cNvPr id="6" name="Audio 5">
            <a:hlinkClick r:id="" action="ppaction://media"/>
            <a:extLst>
              <a:ext uri="{FF2B5EF4-FFF2-40B4-BE49-F238E27FC236}">
                <a16:creationId xmlns:a16="http://schemas.microsoft.com/office/drawing/2014/main" id="{F28F2171-B6F1-4EA3-A1E3-9E2527F81E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69472626"/>
      </p:ext>
    </p:extLst>
  </p:cSld>
  <p:clrMapOvr>
    <a:masterClrMapping/>
  </p:clrMapOvr>
  <mc:AlternateContent xmlns:mc="http://schemas.openxmlformats.org/markup-compatibility/2006">
    <mc:Choice xmlns:p14="http://schemas.microsoft.com/office/powerpoint/2010/main" Requires="p14">
      <p:transition spd="slow" p14:dur="2000" advTm="98479"/>
    </mc:Choice>
    <mc:Fallback>
      <p:transition spd="slow" advTm="98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3A668-660F-43BC-A826-4F8FC84F4189}"/>
              </a:ext>
            </a:extLst>
          </p:cNvPr>
          <p:cNvSpPr>
            <a:spLocks noGrp="1"/>
          </p:cNvSpPr>
          <p:nvPr>
            <p:ph type="title"/>
          </p:nvPr>
        </p:nvSpPr>
        <p:spPr/>
        <p:txBody>
          <a:bodyPr/>
          <a:lstStyle/>
          <a:p>
            <a:r>
              <a:rPr lang="en-US" dirty="0"/>
              <a:t>The panel class</a:t>
            </a:r>
          </a:p>
        </p:txBody>
      </p:sp>
      <p:sp>
        <p:nvSpPr>
          <p:cNvPr id="3" name="Content Placeholder 2">
            <a:extLst>
              <a:ext uri="{FF2B5EF4-FFF2-40B4-BE49-F238E27FC236}">
                <a16:creationId xmlns:a16="http://schemas.microsoft.com/office/drawing/2014/main" id="{F7250B01-6ED2-4DAE-BEB5-8E8506DD2D63}"/>
              </a:ext>
            </a:extLst>
          </p:cNvPr>
          <p:cNvSpPr>
            <a:spLocks noGrp="1"/>
          </p:cNvSpPr>
          <p:nvPr>
            <p:ph idx="1"/>
          </p:nvPr>
        </p:nvSpPr>
        <p:spPr/>
        <p:txBody>
          <a:bodyPr/>
          <a:lstStyle/>
          <a:p>
            <a:r>
              <a:rPr lang="en-US" dirty="0"/>
              <a:t>Here is the constructor defined:</a:t>
            </a:r>
          </a:p>
          <a:p>
            <a:pPr marL="800100" lvl="2" indent="0">
              <a:buNone/>
            </a:pPr>
            <a:r>
              <a:rPr lang="en-US" sz="1500" dirty="0">
                <a:latin typeface="Consolas" panose="020B0609020204030204" pitchFamily="49" charset="0"/>
              </a:rPr>
              <a:t>Panel::Panel():</a:t>
            </a:r>
          </a:p>
          <a:p>
            <a:pPr marL="800100" lvl="2" indent="0">
              <a:buNone/>
            </a:pPr>
            <a:r>
              <a:rPr lang="en-US" sz="1500" dirty="0" err="1">
                <a:latin typeface="Consolas" panose="020B0609020204030204" pitchFamily="49" charset="0"/>
              </a:rPr>
              <a:t>widget_count</a:t>
            </a:r>
            <a:r>
              <a:rPr lang="en-US" sz="1500" dirty="0">
                <a:latin typeface="Consolas" panose="020B0609020204030204" pitchFamily="49" charset="0"/>
              </a:rPr>
              <a:t>_{ 0 },</a:t>
            </a:r>
            <a:br>
              <a:rPr lang="en-US" sz="1500" dirty="0">
                <a:latin typeface="Consolas" panose="020B0609020204030204" pitchFamily="49" charset="0"/>
              </a:rPr>
            </a:br>
            <a:r>
              <a:rPr lang="en-US" sz="1500" dirty="0" err="1">
                <a:latin typeface="Consolas" panose="020B0609020204030204" pitchFamily="49" charset="0"/>
              </a:rPr>
              <a:t>horizontal_orientation</a:t>
            </a:r>
            <a:r>
              <a:rPr lang="en-US" sz="1500" dirty="0">
                <a:latin typeface="Consolas" panose="020B0609020204030204" pitchFamily="49" charset="0"/>
              </a:rPr>
              <a:t>_{ true },</a:t>
            </a:r>
          </a:p>
          <a:p>
            <a:pPr marL="800100" lvl="2" indent="0">
              <a:buNone/>
            </a:pPr>
            <a:r>
              <a:rPr lang="en-US" sz="1500" dirty="0">
                <a:latin typeface="Consolas" panose="020B0609020204030204" pitchFamily="49" charset="0"/>
              </a:rPr>
              <a:t>alignment{ 1 } {</a:t>
            </a:r>
          </a:p>
          <a:p>
            <a:pPr marL="800100" lvl="2" indent="0">
              <a:buNone/>
            </a:pPr>
            <a:r>
              <a:rPr lang="en-US" sz="1500" dirty="0">
                <a:latin typeface="Consolas" panose="020B0609020204030204" pitchFamily="49" charset="0"/>
              </a:rPr>
              <a:t>    // Empty constructor</a:t>
            </a:r>
          </a:p>
          <a:p>
            <a:pPr marL="800100" lvl="2" indent="0">
              <a:buNone/>
            </a:pPr>
            <a:r>
              <a:rPr lang="en-US" sz="1500" dirty="0">
                <a:latin typeface="Consolas" panose="020B0609020204030204" pitchFamily="49" charset="0"/>
              </a:rPr>
              <a:t>}</a:t>
            </a:r>
          </a:p>
        </p:txBody>
      </p:sp>
      <p:pic>
        <p:nvPicPr>
          <p:cNvPr id="7" name="Audio 6">
            <a:hlinkClick r:id="" action="ppaction://media"/>
            <a:extLst>
              <a:ext uri="{FF2B5EF4-FFF2-40B4-BE49-F238E27FC236}">
                <a16:creationId xmlns:a16="http://schemas.microsoft.com/office/drawing/2014/main" id="{2FEDDE51-FA7C-4724-95E5-19ABBAC60B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82433203"/>
      </p:ext>
    </p:extLst>
  </p:cSld>
  <p:clrMapOvr>
    <a:masterClrMapping/>
  </p:clrMapOvr>
  <mc:AlternateContent xmlns:mc="http://schemas.openxmlformats.org/markup-compatibility/2006">
    <mc:Choice xmlns:p14="http://schemas.microsoft.com/office/powerpoint/2010/main" Requires="p14">
      <p:transition spd="slow" p14:dur="2000" advTm="48489"/>
    </mc:Choice>
    <mc:Fallback>
      <p:transition spd="slow" advTm="48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3A668-660F-43BC-A826-4F8FC84F4189}"/>
              </a:ext>
            </a:extLst>
          </p:cNvPr>
          <p:cNvSpPr>
            <a:spLocks noGrp="1"/>
          </p:cNvSpPr>
          <p:nvPr>
            <p:ph type="title"/>
          </p:nvPr>
        </p:nvSpPr>
        <p:spPr/>
        <p:txBody>
          <a:bodyPr/>
          <a:lstStyle/>
          <a:p>
            <a:r>
              <a:rPr lang="en-US" dirty="0"/>
              <a:t>The panel class</a:t>
            </a:r>
          </a:p>
        </p:txBody>
      </p:sp>
      <p:sp>
        <p:nvSpPr>
          <p:cNvPr id="3" name="Content Placeholder 2">
            <a:extLst>
              <a:ext uri="{FF2B5EF4-FFF2-40B4-BE49-F238E27FC236}">
                <a16:creationId xmlns:a16="http://schemas.microsoft.com/office/drawing/2014/main" id="{F7250B01-6ED2-4DAE-BEB5-8E8506DD2D63}"/>
              </a:ext>
            </a:extLst>
          </p:cNvPr>
          <p:cNvSpPr>
            <a:spLocks noGrp="1"/>
          </p:cNvSpPr>
          <p:nvPr>
            <p:ph idx="1"/>
          </p:nvPr>
        </p:nvSpPr>
        <p:spPr/>
        <p:txBody>
          <a:bodyPr/>
          <a:lstStyle/>
          <a:p>
            <a:r>
              <a:rPr lang="en-US" dirty="0"/>
              <a:t>Here are some of the member functions defined:</a:t>
            </a:r>
          </a:p>
          <a:p>
            <a:pPr marL="800100" lvl="2" indent="0">
              <a:buNone/>
            </a:pPr>
            <a:r>
              <a:rPr lang="en-US" sz="1500" dirty="0">
                <a:latin typeface="Consolas" panose="020B0609020204030204" pitchFamily="49" charset="0"/>
              </a:rPr>
              <a:t>void Panel::</a:t>
            </a:r>
            <a:r>
              <a:rPr lang="en-US" sz="1500" dirty="0" err="1">
                <a:latin typeface="Consolas" panose="020B0609020204030204" pitchFamily="49" charset="0"/>
              </a:rPr>
              <a:t>append_widget</a:t>
            </a:r>
            <a:r>
              <a:rPr lang="en-US" sz="1500" dirty="0">
                <a:latin typeface="Consolas" panose="020B0609020204030204" pitchFamily="49" charset="0"/>
              </a:rPr>
              <a:t>( Widget *</a:t>
            </a:r>
            <a:r>
              <a:rPr lang="en-US" sz="1500" dirty="0" err="1">
                <a:latin typeface="Consolas" panose="020B0609020204030204" pitchFamily="49" charset="0"/>
              </a:rPr>
              <a:t>p_new_widget</a:t>
            </a:r>
            <a:r>
              <a:rPr lang="en-US" sz="1500" dirty="0">
                <a:latin typeface="Consolas" panose="020B0609020204030204" pitchFamily="49" charset="0"/>
              </a:rPr>
              <a:t> ) {</a:t>
            </a:r>
          </a:p>
          <a:p>
            <a:pPr marL="800100" lvl="2" indent="0">
              <a:buNone/>
            </a:pPr>
            <a:r>
              <a:rPr lang="en-US" sz="1500" dirty="0">
                <a:latin typeface="Consolas" panose="020B0609020204030204" pitchFamily="49" charset="0"/>
              </a:rPr>
              <a:t>    if ( </a:t>
            </a:r>
            <a:r>
              <a:rPr lang="en-US" sz="1500" dirty="0" err="1">
                <a:latin typeface="Consolas" panose="020B0609020204030204" pitchFamily="49" charset="0"/>
              </a:rPr>
              <a:t>widget_count</a:t>
            </a:r>
            <a:r>
              <a:rPr lang="en-US" sz="1500" dirty="0">
                <a:latin typeface="Consolas" panose="020B0609020204030204" pitchFamily="49" charset="0"/>
              </a:rPr>
              <a:t> == 128 ) {</a:t>
            </a:r>
          </a:p>
          <a:p>
            <a:pPr marL="800100" lvl="2" indent="0">
              <a:buNone/>
            </a:pPr>
            <a:r>
              <a:rPr lang="en-US" sz="1500" dirty="0">
                <a:latin typeface="Consolas" panose="020B0609020204030204" pitchFamily="49" charset="0"/>
              </a:rPr>
              <a:t>        throw </a:t>
            </a:r>
            <a:r>
              <a:rPr lang="en-US" sz="1500" dirty="0" err="1">
                <a:latin typeface="Consolas" panose="020B0609020204030204" pitchFamily="49" charset="0"/>
              </a:rPr>
              <a:t>invalid_argument</a:t>
            </a:r>
            <a:r>
              <a:rPr lang="en-US" sz="1500" dirty="0">
                <a:latin typeface="Consolas" panose="020B0609020204030204" pitchFamily="49" charset="0"/>
              </a:rPr>
              <a:t>{ "Panels limited to 128 widgets" };</a:t>
            </a:r>
          </a:p>
          <a:p>
            <a:pPr marL="800100" lvl="2" indent="0">
              <a:buNone/>
            </a:pPr>
            <a:r>
              <a:rPr lang="en-US" sz="1500" dirty="0">
                <a:latin typeface="Consolas" panose="020B0609020204030204" pitchFamily="49" charset="0"/>
              </a:rPr>
              <a:t>    } else {</a:t>
            </a:r>
          </a:p>
          <a:p>
            <a:pPr marL="800100" lvl="2" indent="0">
              <a:buNone/>
            </a:pPr>
            <a:r>
              <a:rPr lang="en-US" sz="1500" dirty="0">
                <a:latin typeface="Consolas" panose="020B0609020204030204" pitchFamily="49" charset="0"/>
              </a:rPr>
              <a:t>        </a:t>
            </a:r>
            <a:r>
              <a:rPr lang="en-US" sz="1500" dirty="0" err="1">
                <a:latin typeface="Consolas" panose="020B0609020204030204" pitchFamily="49" charset="0"/>
              </a:rPr>
              <a:t>widget_array</a:t>
            </a:r>
            <a:r>
              <a:rPr lang="en-US" sz="1500" dirty="0">
                <a:latin typeface="Consolas" panose="020B0609020204030204" pitchFamily="49" charset="0"/>
              </a:rPr>
              <a:t>[</a:t>
            </a:r>
            <a:r>
              <a:rPr lang="en-US" sz="1500" dirty="0" err="1">
                <a:latin typeface="Consolas" panose="020B0609020204030204" pitchFamily="49" charset="0"/>
              </a:rPr>
              <a:t>widget_count</a:t>
            </a:r>
            <a:r>
              <a:rPr lang="en-US" sz="1500" dirty="0">
                <a:latin typeface="Consolas" panose="020B0609020204030204" pitchFamily="49" charset="0"/>
              </a:rPr>
              <a:t>] = </a:t>
            </a:r>
            <a:r>
              <a:rPr lang="en-US" sz="1500" dirty="0" err="1">
                <a:latin typeface="Consolas" panose="020B0609020204030204" pitchFamily="49" charset="0"/>
              </a:rPr>
              <a:t>p_new_widget</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a:t>
            </a:r>
            <a:r>
              <a:rPr lang="en-US" sz="1500" dirty="0" err="1">
                <a:latin typeface="Consolas" panose="020B0609020204030204" pitchFamily="49" charset="0"/>
              </a:rPr>
              <a:t>widget_count</a:t>
            </a:r>
            <a:r>
              <a:rPr lang="en-US" sz="1500" dirty="0">
                <a:latin typeface="Consolas" panose="020B0609020204030204" pitchFamily="49" charset="0"/>
              </a:rPr>
              <a:t>;</a:t>
            </a:r>
          </a:p>
          <a:p>
            <a:pPr marL="800100" lvl="2" indent="0">
              <a:buNone/>
            </a:pPr>
            <a:r>
              <a:rPr lang="en-US" sz="1500" dirty="0">
                <a:latin typeface="Consolas" panose="020B0609020204030204" pitchFamily="49" charset="0"/>
              </a:rPr>
              <a:t>    }</a:t>
            </a:r>
          </a:p>
          <a:p>
            <a:pPr marL="800100" lvl="2" indent="0">
              <a:buNone/>
            </a:pPr>
            <a:r>
              <a:rPr lang="en-US" sz="1500" dirty="0">
                <a:latin typeface="Consolas" panose="020B0609020204030204" pitchFamily="49" charset="0"/>
              </a:rPr>
              <a:t>}</a:t>
            </a:r>
          </a:p>
          <a:p>
            <a:pPr marL="800100" lvl="2" indent="0">
              <a:buNone/>
            </a:pPr>
            <a:endParaRPr lang="en-US" sz="1500" dirty="0">
              <a:latin typeface="Consolas" panose="020B0609020204030204" pitchFamily="49" charset="0"/>
            </a:endParaRPr>
          </a:p>
          <a:p>
            <a:pPr marL="800100" lvl="2" indent="0">
              <a:buNone/>
            </a:pPr>
            <a:r>
              <a:rPr lang="en-US" sz="1500" dirty="0">
                <a:latin typeface="Consolas" panose="020B0609020204030204" pitchFamily="49" charset="0"/>
              </a:rPr>
              <a:t>void Panel::display() const {</a:t>
            </a:r>
          </a:p>
          <a:p>
            <a:pPr marL="800100" lvl="2" indent="0">
              <a:buNone/>
            </a:pPr>
            <a:r>
              <a:rPr lang="en-US" sz="1500" dirty="0">
                <a:latin typeface="Consolas" panose="020B0609020204030204" pitchFamily="49" charset="0"/>
              </a:rPr>
              <a:t>    for ( std::</a:t>
            </a:r>
            <a:r>
              <a:rPr lang="en-US" sz="1500" dirty="0" err="1">
                <a:latin typeface="Consolas" panose="020B0609020204030204" pitchFamily="49" charset="0"/>
              </a:rPr>
              <a:t>size_t</a:t>
            </a:r>
            <a:r>
              <a:rPr lang="en-US" sz="1500" dirty="0">
                <a:latin typeface="Consolas" panose="020B0609020204030204" pitchFamily="49" charset="0"/>
              </a:rPr>
              <a:t> k{0}; k &lt; </a:t>
            </a:r>
            <a:r>
              <a:rPr lang="en-US" sz="1500" dirty="0" err="1">
                <a:latin typeface="Consolas" panose="020B0609020204030204" pitchFamily="49" charset="0"/>
              </a:rPr>
              <a:t>widget_count</a:t>
            </a:r>
            <a:r>
              <a:rPr lang="en-US" sz="1500" dirty="0">
                <a:latin typeface="Consolas" panose="020B0609020204030204" pitchFamily="49" charset="0"/>
              </a:rPr>
              <a:t>; ++k ) {</a:t>
            </a:r>
          </a:p>
          <a:p>
            <a:pPr marL="800100" lvl="2" indent="0">
              <a:buNone/>
            </a:pPr>
            <a:r>
              <a:rPr lang="en-US" sz="1500" dirty="0">
                <a:latin typeface="Consolas" panose="020B0609020204030204" pitchFamily="49" charset="0"/>
              </a:rPr>
              <a:t>        </a:t>
            </a:r>
            <a:r>
              <a:rPr lang="en-US" sz="1500" dirty="0" err="1">
                <a:latin typeface="Consolas" panose="020B0609020204030204" pitchFamily="49" charset="0"/>
              </a:rPr>
              <a:t>widget_array</a:t>
            </a:r>
            <a:r>
              <a:rPr lang="en-US" sz="1500" dirty="0">
                <a:latin typeface="Consolas" panose="020B0609020204030204" pitchFamily="49" charset="0"/>
              </a:rPr>
              <a:t>[k]-&gt;display();</a:t>
            </a:r>
          </a:p>
          <a:p>
            <a:pPr marL="800100" lvl="2" indent="0">
              <a:buNone/>
            </a:pPr>
            <a:r>
              <a:rPr lang="en-US" sz="1500" dirty="0">
                <a:latin typeface="Consolas" panose="020B0609020204030204" pitchFamily="49" charset="0"/>
              </a:rPr>
              <a:t>    }</a:t>
            </a:r>
          </a:p>
          <a:p>
            <a:pPr marL="800100" lvl="2" indent="0">
              <a:buNone/>
            </a:pPr>
            <a:r>
              <a:rPr lang="en-US" sz="1500" dirty="0">
                <a:latin typeface="Consolas" panose="020B0609020204030204" pitchFamily="49" charset="0"/>
              </a:rPr>
              <a:t>}</a:t>
            </a:r>
          </a:p>
        </p:txBody>
      </p:sp>
      <p:pic>
        <p:nvPicPr>
          <p:cNvPr id="6" name="Audio 5">
            <a:hlinkClick r:id="" action="ppaction://media"/>
            <a:extLst>
              <a:ext uri="{FF2B5EF4-FFF2-40B4-BE49-F238E27FC236}">
                <a16:creationId xmlns:a16="http://schemas.microsoft.com/office/drawing/2014/main" id="{F07F8EFA-5AB4-493D-86BB-F5B1B4C1CC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63862821"/>
      </p:ext>
    </p:extLst>
  </p:cSld>
  <p:clrMapOvr>
    <a:masterClrMapping/>
  </p:clrMapOvr>
  <mc:AlternateContent xmlns:mc="http://schemas.openxmlformats.org/markup-compatibility/2006">
    <mc:Choice xmlns:p14="http://schemas.microsoft.com/office/powerpoint/2010/main" Requires="p14">
      <p:transition spd="slow" p14:dur="2000" advTm="119646"/>
    </mc:Choice>
    <mc:Fallback>
      <p:transition spd="slow" advTm="119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Possible widgets?</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a:xfrm>
            <a:off x="457200" y="1600200"/>
            <a:ext cx="8686800" cy="4525963"/>
          </a:xfrm>
        </p:spPr>
        <p:txBody>
          <a:bodyPr/>
          <a:lstStyle/>
          <a:p>
            <a:r>
              <a:rPr lang="en-US" dirty="0"/>
              <a:t>What are possible visible widgets?</a:t>
            </a:r>
          </a:p>
          <a:p>
            <a:pPr lvl="1"/>
            <a:r>
              <a:rPr lang="en-US" sz="1800" dirty="0"/>
              <a:t>A </a:t>
            </a:r>
            <a:r>
              <a:rPr lang="en-US" sz="1800" i="1" dirty="0"/>
              <a:t>check box </a:t>
            </a:r>
            <a:r>
              <a:rPr lang="en-US" sz="1800" dirty="0"/>
              <a:t>contains text and has a state of being selected or not </a:t>
            </a:r>
          </a:p>
          <a:p>
            <a:pPr lvl="1"/>
            <a:r>
              <a:rPr lang="en-US" sz="1800" dirty="0"/>
              <a:t>A </a:t>
            </a:r>
            <a:r>
              <a:rPr lang="en-US" sz="1800" i="1" dirty="0"/>
              <a:t>toggle button</a:t>
            </a:r>
            <a:r>
              <a:rPr lang="en-US" sz="1800" dirty="0"/>
              <a:t> contains text and has a state of being selected or not,</a:t>
            </a:r>
            <a:br>
              <a:rPr lang="en-US" sz="1800" dirty="0"/>
            </a:br>
            <a:r>
              <a:rPr lang="en-US" sz="1800" dirty="0"/>
              <a:t>and only differs from the check box in appearance</a:t>
            </a:r>
          </a:p>
          <a:p>
            <a:pPr lvl="2"/>
            <a:r>
              <a:rPr lang="en-US" sz="1700" dirty="0"/>
              <a:t>These both have Boolean values</a:t>
            </a:r>
          </a:p>
          <a:p>
            <a:pPr lvl="1"/>
            <a:endParaRPr lang="en-US" sz="1800" dirty="0"/>
          </a:p>
          <a:p>
            <a:pPr lvl="1"/>
            <a:r>
              <a:rPr lang="en-US" sz="1800" dirty="0"/>
              <a:t>A </a:t>
            </a:r>
            <a:r>
              <a:rPr lang="en-US" sz="1800" i="1" dirty="0"/>
              <a:t>slider</a:t>
            </a:r>
            <a:r>
              <a:rPr lang="en-US" sz="1800" dirty="0"/>
              <a:t> allows the user to select one of many differ integral values</a:t>
            </a:r>
          </a:p>
          <a:p>
            <a:pPr lvl="1"/>
            <a:r>
              <a:rPr lang="en-US" sz="1800" dirty="0"/>
              <a:t>A </a:t>
            </a:r>
            <a:r>
              <a:rPr lang="en-US" sz="1800" i="1" dirty="0"/>
              <a:t>spinner</a:t>
            </a:r>
            <a:r>
              <a:rPr lang="en-US" sz="1800" dirty="0"/>
              <a:t> allows the user to cycle through a number of values</a:t>
            </a:r>
          </a:p>
          <a:p>
            <a:pPr lvl="2"/>
            <a:r>
              <a:rPr lang="en-US" sz="1700" dirty="0"/>
              <a:t>These both have integer values</a:t>
            </a:r>
          </a:p>
          <a:p>
            <a:pPr lvl="1"/>
            <a:endParaRPr lang="en-US" sz="1800" dirty="0"/>
          </a:p>
          <a:p>
            <a:pPr lvl="1"/>
            <a:r>
              <a:rPr lang="en-US" sz="1800" dirty="0"/>
              <a:t>A </a:t>
            </a:r>
            <a:r>
              <a:rPr lang="en-US" sz="1800" i="1" dirty="0"/>
              <a:t>drop-down menu</a:t>
            </a:r>
            <a:r>
              <a:rPr lang="en-US" sz="1800" dirty="0"/>
              <a:t> allows the user to chose one of many entries from a list</a:t>
            </a:r>
          </a:p>
          <a:p>
            <a:pPr lvl="1"/>
            <a:r>
              <a:rPr lang="en-US" sz="1800" dirty="0"/>
              <a:t>A </a:t>
            </a:r>
            <a:r>
              <a:rPr lang="en-US" sz="1800" i="1" dirty="0"/>
              <a:t>combo-box </a:t>
            </a:r>
            <a:r>
              <a:rPr lang="en-US" sz="1800" dirty="0"/>
              <a:t>allows the user to either chose one of many entries from a list or to also enter a value</a:t>
            </a:r>
          </a:p>
          <a:p>
            <a:pPr lvl="2"/>
            <a:r>
              <a:rPr lang="en-US" sz="1700" dirty="0"/>
              <a:t>These both have string values</a:t>
            </a:r>
          </a:p>
          <a:p>
            <a:pPr lvl="1"/>
            <a:endParaRPr lang="en-US" dirty="0"/>
          </a:p>
          <a:p>
            <a:pPr lvl="1"/>
            <a:endParaRPr lang="en-US" dirty="0"/>
          </a:p>
          <a:p>
            <a:pPr lvl="1"/>
            <a:endParaRPr lang="en-US" dirty="0"/>
          </a:p>
          <a:p>
            <a:pPr lvl="1"/>
            <a:endParaRPr lang="en-US" dirty="0"/>
          </a:p>
        </p:txBody>
      </p:sp>
      <p:pic>
        <p:nvPicPr>
          <p:cNvPr id="2050" name="Picture 2">
            <a:extLst>
              <a:ext uri="{FF2B5EF4-FFF2-40B4-BE49-F238E27FC236}">
                <a16:creationId xmlns:a16="http://schemas.microsoft.com/office/drawing/2014/main" id="{1D424FBF-254E-4867-9855-3D307672A4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0253" y="716432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302D40E-FCDC-456C-85A1-FB27CE2FC8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6537" y="7290506"/>
            <a:ext cx="1619250" cy="5238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C888479-57B8-4C39-A44A-D2AFF76D22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6777" y="7283382"/>
            <a:ext cx="1285875" cy="3333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DBF94E5-95DF-4BC5-8868-11A682B18D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571" y="7164320"/>
            <a:ext cx="2743200" cy="3905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40BE4A93-BA80-4238-AB7B-BC00E82D24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6095" y="6747806"/>
            <a:ext cx="1285875" cy="89535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14A42C5D-127F-401A-898C-A58366B5637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95715705"/>
      </p:ext>
    </p:extLst>
  </p:cSld>
  <p:clrMapOvr>
    <a:masterClrMapping/>
  </p:clrMapOvr>
  <mc:AlternateContent xmlns:mc="http://schemas.openxmlformats.org/markup-compatibility/2006">
    <mc:Choice xmlns:p14="http://schemas.microsoft.com/office/powerpoint/2010/main" Requires="p14">
      <p:transition spd="slow" p14:dur="2000" advTm="220351"/>
    </mc:Choice>
    <mc:Fallback>
      <p:transition spd="slow" advTm="220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3A668-660F-43BC-A826-4F8FC84F4189}"/>
              </a:ext>
            </a:extLst>
          </p:cNvPr>
          <p:cNvSpPr>
            <a:spLocks noGrp="1"/>
          </p:cNvSpPr>
          <p:nvPr>
            <p:ph type="title"/>
          </p:nvPr>
        </p:nvSpPr>
        <p:spPr/>
        <p:txBody>
          <a:bodyPr/>
          <a:lstStyle/>
          <a:p>
            <a:r>
              <a:rPr lang="en-US" dirty="0"/>
              <a:t>Possible widgets?</a:t>
            </a:r>
          </a:p>
        </p:txBody>
      </p:sp>
      <p:sp>
        <p:nvSpPr>
          <p:cNvPr id="3" name="Content Placeholder 2">
            <a:extLst>
              <a:ext uri="{FF2B5EF4-FFF2-40B4-BE49-F238E27FC236}">
                <a16:creationId xmlns:a16="http://schemas.microsoft.com/office/drawing/2014/main" id="{F7250B01-6ED2-4DAE-BEB5-8E8506DD2D63}"/>
              </a:ext>
            </a:extLst>
          </p:cNvPr>
          <p:cNvSpPr>
            <a:spLocks noGrp="1"/>
          </p:cNvSpPr>
          <p:nvPr>
            <p:ph idx="1"/>
          </p:nvPr>
        </p:nvSpPr>
        <p:spPr/>
        <p:txBody>
          <a:bodyPr/>
          <a:lstStyle/>
          <a:p>
            <a:r>
              <a:rPr lang="en-US" dirty="0"/>
              <a:t>Those widgets that store a state can thus be accessed</a:t>
            </a:r>
          </a:p>
          <a:p>
            <a:pPr marL="800100" lvl="2" indent="0">
              <a:buNone/>
            </a:pPr>
            <a:r>
              <a:rPr lang="en-US" sz="1600" dirty="0">
                <a:latin typeface="Consolas" panose="020B0609020204030204" pitchFamily="49" charset="0"/>
              </a:rPr>
              <a:t>class </a:t>
            </a:r>
            <a:r>
              <a:rPr lang="en-US" sz="1600" dirty="0" err="1">
                <a:latin typeface="Consolas" panose="020B0609020204030204" pitchFamily="49" charset="0"/>
              </a:rPr>
              <a:t>Boolean_widget</a:t>
            </a:r>
            <a:r>
              <a:rPr lang="en-US" sz="1600" dirty="0">
                <a:latin typeface="Consolas" panose="020B0609020204030204" pitchFamily="49" charset="0"/>
              </a:rPr>
              <a:t> : public Widget {</a:t>
            </a:r>
          </a:p>
          <a:p>
            <a:pPr marL="800100" lvl="2" indent="0">
              <a:buNone/>
            </a:pPr>
            <a:r>
              <a:rPr lang="en-US" sz="1600" dirty="0">
                <a:latin typeface="Consolas" panose="020B0609020204030204" pitchFamily="49" charset="0"/>
              </a:rPr>
              <a:t>    public:</a:t>
            </a:r>
          </a:p>
          <a:p>
            <a:pPr marL="800100" lvl="2" indent="0">
              <a:buNone/>
            </a:pPr>
            <a:r>
              <a:rPr lang="en-US" sz="1600" dirty="0">
                <a:latin typeface="Consolas" panose="020B0609020204030204" pitchFamily="49" charset="0"/>
              </a:rPr>
              <a:t>        bool value() const = 0;</a:t>
            </a:r>
          </a:p>
          <a:p>
            <a:pPr marL="800100" lvl="2" indent="0">
              <a:buNone/>
            </a:pPr>
            <a:r>
              <a:rPr lang="en-US" sz="1600" dirty="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class </a:t>
            </a:r>
            <a:r>
              <a:rPr lang="en-US" sz="1600" dirty="0" err="1">
                <a:latin typeface="Consolas" panose="020B0609020204030204" pitchFamily="49" charset="0"/>
              </a:rPr>
              <a:t>Integer_widget</a:t>
            </a:r>
            <a:r>
              <a:rPr lang="en-US" sz="1600" dirty="0">
                <a:latin typeface="Consolas" panose="020B0609020204030204" pitchFamily="49" charset="0"/>
              </a:rPr>
              <a:t> : public Widget {</a:t>
            </a:r>
          </a:p>
          <a:p>
            <a:pPr marL="800100" lvl="2" indent="0">
              <a:buNone/>
            </a:pPr>
            <a:r>
              <a:rPr lang="en-US" sz="1600" dirty="0">
                <a:latin typeface="Consolas" panose="020B0609020204030204" pitchFamily="49" charset="0"/>
              </a:rPr>
              <a:t>    public:</a:t>
            </a:r>
          </a:p>
          <a:p>
            <a:pPr marL="800100" lvl="2" indent="0">
              <a:buNone/>
            </a:pPr>
            <a:r>
              <a:rPr lang="en-US" sz="1600" dirty="0">
                <a:latin typeface="Consolas" panose="020B0609020204030204" pitchFamily="49" charset="0"/>
              </a:rPr>
              <a:t>        int value() const = 0;</a:t>
            </a:r>
          </a:p>
          <a:p>
            <a:pPr marL="800100" lvl="2" indent="0">
              <a:buNone/>
            </a:pPr>
            <a:r>
              <a:rPr lang="en-US" sz="1600" dirty="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class </a:t>
            </a:r>
            <a:r>
              <a:rPr lang="en-US" sz="1600" dirty="0" err="1">
                <a:latin typeface="Consolas" panose="020B0609020204030204" pitchFamily="49" charset="0"/>
              </a:rPr>
              <a:t>String_widget</a:t>
            </a:r>
            <a:r>
              <a:rPr lang="en-US" sz="1600" dirty="0">
                <a:latin typeface="Consolas" panose="020B0609020204030204" pitchFamily="49" charset="0"/>
              </a:rPr>
              <a:t> : public Widget {</a:t>
            </a:r>
          </a:p>
          <a:p>
            <a:pPr marL="800100" lvl="2" indent="0">
              <a:buNone/>
            </a:pPr>
            <a:r>
              <a:rPr lang="en-US" sz="1600" dirty="0">
                <a:latin typeface="Consolas" panose="020B0609020204030204" pitchFamily="49" charset="0"/>
              </a:rPr>
              <a:t>    public:</a:t>
            </a:r>
          </a:p>
          <a:p>
            <a:pPr marL="800100" lvl="2" indent="0">
              <a:buNone/>
            </a:pPr>
            <a:r>
              <a:rPr lang="en-US" sz="1600" dirty="0">
                <a:latin typeface="Consolas" panose="020B0609020204030204" pitchFamily="49" charset="0"/>
              </a:rPr>
              <a:t>        std::string value() const = 0;</a:t>
            </a:r>
          </a:p>
          <a:p>
            <a:pPr marL="800100" lvl="2" indent="0">
              <a:buNone/>
            </a:pPr>
            <a:r>
              <a:rPr lang="en-US" sz="1600" dirty="0">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2AB36985-5FBC-4811-BE55-60A3911186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01758945"/>
      </p:ext>
    </p:extLst>
  </p:cSld>
  <p:clrMapOvr>
    <a:masterClrMapping/>
  </p:clrMapOvr>
  <mc:AlternateContent xmlns:mc="http://schemas.openxmlformats.org/markup-compatibility/2006">
    <mc:Choice xmlns:p14="http://schemas.microsoft.com/office/powerpoint/2010/main" Requires="p14">
      <p:transition spd="slow" p14:dur="2000" advTm="102263"/>
    </mc:Choice>
    <mc:Fallback>
      <p:transition spd="slow" advTm="102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6CA8-1523-4410-B368-EC0ED2510DA4}"/>
              </a:ext>
            </a:extLst>
          </p:cNvPr>
          <p:cNvSpPr>
            <a:spLocks noGrp="1"/>
          </p:cNvSpPr>
          <p:nvPr>
            <p:ph type="title"/>
          </p:nvPr>
        </p:nvSpPr>
        <p:spPr/>
        <p:txBody>
          <a:bodyPr/>
          <a:lstStyle/>
          <a:p>
            <a:r>
              <a:rPr lang="en-US" dirty="0"/>
              <a:t>Possible widgets?</a:t>
            </a:r>
          </a:p>
        </p:txBody>
      </p:sp>
      <p:sp>
        <p:nvSpPr>
          <p:cNvPr id="3" name="Content Placeholder 2">
            <a:extLst>
              <a:ext uri="{FF2B5EF4-FFF2-40B4-BE49-F238E27FC236}">
                <a16:creationId xmlns:a16="http://schemas.microsoft.com/office/drawing/2014/main" id="{7A114FF0-2C6B-40C6-B326-80CC9C61EC37}"/>
              </a:ext>
            </a:extLst>
          </p:cNvPr>
          <p:cNvSpPr>
            <a:spLocks noGrp="1"/>
          </p:cNvSpPr>
          <p:nvPr>
            <p:ph idx="1"/>
          </p:nvPr>
        </p:nvSpPr>
        <p:spPr/>
        <p:txBody>
          <a:bodyPr/>
          <a:lstStyle/>
          <a:p>
            <a:r>
              <a:rPr lang="en-US" dirty="0"/>
              <a:t>Therefore:</a:t>
            </a:r>
          </a:p>
          <a:p>
            <a:pPr lvl="1"/>
            <a:r>
              <a:rPr lang="en-US" dirty="0"/>
              <a:t>The check box and toggle button classes would extend the </a:t>
            </a:r>
            <a:r>
              <a:rPr lang="en-US" dirty="0" err="1">
                <a:latin typeface="Consolas" panose="020B0609020204030204" pitchFamily="49" charset="0"/>
              </a:rPr>
              <a:t>Boolean_widget</a:t>
            </a:r>
            <a:r>
              <a:rPr lang="en-US" dirty="0"/>
              <a:t> class</a:t>
            </a:r>
          </a:p>
          <a:p>
            <a:pPr lvl="1"/>
            <a:r>
              <a:rPr lang="en-US" dirty="0"/>
              <a:t>The spinner and slider classes would extend the </a:t>
            </a:r>
            <a:r>
              <a:rPr lang="en-US" dirty="0" err="1">
                <a:latin typeface="Consolas" panose="020B0609020204030204" pitchFamily="49" charset="0"/>
              </a:rPr>
              <a:t>Integer_widget</a:t>
            </a:r>
            <a:r>
              <a:rPr lang="en-US" dirty="0">
                <a:latin typeface="Consolas" panose="020B0609020204030204" pitchFamily="49" charset="0"/>
              </a:rPr>
              <a:t> </a:t>
            </a:r>
            <a:r>
              <a:rPr lang="en-US" dirty="0"/>
              <a:t>class</a:t>
            </a:r>
          </a:p>
          <a:p>
            <a:pPr lvl="1"/>
            <a:r>
              <a:rPr lang="en-US" dirty="0"/>
              <a:t>The drop-down menu and combo box classes would extend the </a:t>
            </a:r>
            <a:r>
              <a:rPr lang="en-US" dirty="0" err="1">
                <a:latin typeface="Consolas" panose="020B0609020204030204" pitchFamily="49" charset="0"/>
              </a:rPr>
              <a:t>String_widget</a:t>
            </a:r>
            <a:r>
              <a:rPr lang="en-US" dirty="0"/>
              <a:t> class</a:t>
            </a:r>
          </a:p>
          <a:p>
            <a:r>
              <a:rPr lang="en-US" dirty="0"/>
              <a:t>Each class that is derived from one of these must implement the </a:t>
            </a:r>
            <a:r>
              <a:rPr lang="en-US" dirty="0">
                <a:latin typeface="Consolas" panose="020B0609020204030204" pitchFamily="49" charset="0"/>
              </a:rPr>
              <a:t>display()</a:t>
            </a:r>
            <a:r>
              <a:rPr lang="en-US" dirty="0"/>
              <a:t> and </a:t>
            </a:r>
            <a:r>
              <a:rPr lang="en-US" dirty="0">
                <a:latin typeface="Consolas" panose="020B0609020204030204" pitchFamily="49" charset="0"/>
              </a:rPr>
              <a:t>value()</a:t>
            </a:r>
            <a:r>
              <a:rPr lang="en-US" dirty="0"/>
              <a:t> member functions</a:t>
            </a:r>
          </a:p>
          <a:p>
            <a:pPr lvl="1"/>
            <a:endParaRPr lang="en-US" dirty="0"/>
          </a:p>
          <a:p>
            <a:r>
              <a:rPr lang="en-US" dirty="0"/>
              <a:t>To add such a widget to the content of a frame or dialog:</a:t>
            </a:r>
          </a:p>
          <a:p>
            <a:pPr lvl="1"/>
            <a:r>
              <a:rPr lang="en-US" dirty="0"/>
              <a:t>Dynamically allocate the memory for the widget and initialize it</a:t>
            </a:r>
          </a:p>
          <a:p>
            <a:pPr lvl="1"/>
            <a:r>
              <a:rPr lang="en-US" dirty="0"/>
              <a:t>On the appropriate panel, call </a:t>
            </a:r>
            <a:r>
              <a:rPr lang="en-US" dirty="0" err="1">
                <a:latin typeface="Consolas" panose="020B0609020204030204" pitchFamily="49" charset="0"/>
              </a:rPr>
              <a:t>append_widget</a:t>
            </a:r>
            <a:r>
              <a:rPr lang="en-US" dirty="0">
                <a:latin typeface="Consolas" panose="020B0609020204030204" pitchFamily="49" charset="0"/>
              </a:rPr>
              <a:t>( … )</a:t>
            </a:r>
            <a:r>
              <a:rPr lang="en-US" dirty="0"/>
              <a:t> with the address as the argument</a:t>
            </a:r>
          </a:p>
          <a:p>
            <a:pPr lvl="1"/>
            <a:r>
              <a:rPr lang="en-US" dirty="0"/>
              <a:t>Similarly, a panel could be dynamically allocated and or appended</a:t>
            </a:r>
          </a:p>
        </p:txBody>
      </p:sp>
      <p:pic>
        <p:nvPicPr>
          <p:cNvPr id="7" name="Audio 6">
            <a:hlinkClick r:id="" action="ppaction://media"/>
            <a:extLst>
              <a:ext uri="{FF2B5EF4-FFF2-40B4-BE49-F238E27FC236}">
                <a16:creationId xmlns:a16="http://schemas.microsoft.com/office/drawing/2014/main" id="{5EE461A7-2011-498B-980C-8B7C7755FCA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83996444"/>
      </p:ext>
    </p:extLst>
  </p:cSld>
  <p:clrMapOvr>
    <a:masterClrMapping/>
  </p:clrMapOvr>
  <mc:AlternateContent xmlns:mc="http://schemas.openxmlformats.org/markup-compatibility/2006">
    <mc:Choice xmlns:p14="http://schemas.microsoft.com/office/powerpoint/2010/main" Requires="p14">
      <p:transition spd="slow" p14:dur="2000" advTm="88890"/>
    </mc:Choice>
    <mc:Fallback>
      <p:transition spd="slow" advTm="88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6CA8-1523-4410-B368-EC0ED2510DA4}"/>
              </a:ext>
            </a:extLst>
          </p:cNvPr>
          <p:cNvSpPr>
            <a:spLocks noGrp="1"/>
          </p:cNvSpPr>
          <p:nvPr>
            <p:ph type="title"/>
          </p:nvPr>
        </p:nvSpPr>
        <p:spPr/>
        <p:txBody>
          <a:bodyPr/>
          <a:lstStyle/>
          <a:p>
            <a:r>
              <a:rPr lang="en-US" dirty="0"/>
              <a:t>Important</a:t>
            </a:r>
          </a:p>
        </p:txBody>
      </p:sp>
      <p:sp>
        <p:nvSpPr>
          <p:cNvPr id="3" name="Content Placeholder 2">
            <a:extLst>
              <a:ext uri="{FF2B5EF4-FFF2-40B4-BE49-F238E27FC236}">
                <a16:creationId xmlns:a16="http://schemas.microsoft.com/office/drawing/2014/main" id="{7A114FF0-2C6B-40C6-B326-80CC9C61EC37}"/>
              </a:ext>
            </a:extLst>
          </p:cNvPr>
          <p:cNvSpPr>
            <a:spLocks noGrp="1"/>
          </p:cNvSpPr>
          <p:nvPr>
            <p:ph idx="1"/>
          </p:nvPr>
        </p:nvSpPr>
        <p:spPr/>
        <p:txBody>
          <a:bodyPr/>
          <a:lstStyle/>
          <a:p>
            <a:r>
              <a:rPr lang="en-US" dirty="0"/>
              <a:t>Please note, this presentation is slightly naïve of some of the more modern means of creating such classes</a:t>
            </a:r>
          </a:p>
          <a:p>
            <a:pPr lvl="1"/>
            <a:r>
              <a:rPr lang="en-US" dirty="0"/>
              <a:t>These examples have been significantly simplified in order to help in understanding how inheritance can be used in programming</a:t>
            </a:r>
          </a:p>
          <a:p>
            <a:pPr lvl="1"/>
            <a:r>
              <a:rPr lang="en-US" dirty="0"/>
              <a:t>Hopefully you understand the need for having a base widget class,</a:t>
            </a:r>
            <a:br>
              <a:rPr lang="en-US" dirty="0"/>
            </a:br>
            <a:r>
              <a:rPr lang="en-US" dirty="0"/>
              <a:t>	a class from which such differing classes such as panels and check 	boxes can be derived</a:t>
            </a:r>
          </a:p>
        </p:txBody>
      </p:sp>
      <p:pic>
        <p:nvPicPr>
          <p:cNvPr id="4" name="Audio 3">
            <a:hlinkClick r:id="" action="ppaction://media"/>
            <a:extLst>
              <a:ext uri="{FF2B5EF4-FFF2-40B4-BE49-F238E27FC236}">
                <a16:creationId xmlns:a16="http://schemas.microsoft.com/office/drawing/2014/main" id="{CCBF740A-FBAB-4945-A0D7-76F65C49DDE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3830602"/>
      </p:ext>
    </p:extLst>
  </p:cSld>
  <p:clrMapOvr>
    <a:masterClrMapping/>
  </p:clrMapOvr>
  <mc:AlternateContent xmlns:mc="http://schemas.openxmlformats.org/markup-compatibility/2006">
    <mc:Choice xmlns:p14="http://schemas.microsoft.com/office/powerpoint/2010/main" Requires="p14">
      <p:transition spd="slow" p14:dur="2000" advTm="62850"/>
    </mc:Choice>
    <mc:Fallback>
      <p:transition spd="slow" advTm="62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a:xfrm>
            <a:off x="457200" y="1600200"/>
            <a:ext cx="8470900" cy="4525963"/>
          </a:xfrm>
        </p:spPr>
        <p:txBody>
          <a:bodyPr/>
          <a:lstStyle/>
          <a:p>
            <a:r>
              <a:rPr lang="en-CA" dirty="0"/>
              <a:t>Following this lesson, you now</a:t>
            </a:r>
          </a:p>
          <a:p>
            <a:pPr lvl="1"/>
            <a:r>
              <a:rPr lang="en-CA" dirty="0"/>
              <a:t>Understand a common approach to displaying graphical widgets on the screen</a:t>
            </a:r>
          </a:p>
          <a:p>
            <a:pPr lvl="1"/>
            <a:r>
              <a:rPr lang="en-CA" dirty="0"/>
              <a:t>Know that a panel class groups widgets and displays them either horizontally or vertically with an orientation</a:t>
            </a:r>
          </a:p>
          <a:p>
            <a:pPr lvl="1"/>
            <a:r>
              <a:rPr lang="en-CA" dirty="0"/>
              <a:t>Understand that both the panel class and all other visible widget classes are derived from an abstract widget class</a:t>
            </a:r>
          </a:p>
          <a:p>
            <a:pPr lvl="1"/>
            <a:r>
              <a:rPr lang="en-CA" dirty="0"/>
              <a:t>Are aware that classes need to override the </a:t>
            </a:r>
            <a:r>
              <a:rPr lang="en-CA" dirty="0">
                <a:latin typeface="Consolas" panose="020B0609020204030204" pitchFamily="49" charset="0"/>
              </a:rPr>
              <a:t>display()</a:t>
            </a:r>
            <a:r>
              <a:rPr lang="en-CA" dirty="0"/>
              <a:t> and in some cases the </a:t>
            </a:r>
            <a:r>
              <a:rPr lang="en-CA" dirty="0">
                <a:latin typeface="Consolas" panose="020B0609020204030204" pitchFamily="49" charset="0"/>
              </a:rPr>
              <a:t>value()</a:t>
            </a:r>
            <a:r>
              <a:rPr lang="en-CA" dirty="0"/>
              <a:t> member functions in order to make it possible to create instances of such classes</a:t>
            </a:r>
            <a:endParaRPr lang="en-US" dirty="0"/>
          </a:p>
          <a:p>
            <a:pPr lvl="1"/>
            <a:endParaRPr lang="en-CA" dirty="0"/>
          </a:p>
        </p:txBody>
      </p:sp>
      <p:pic>
        <p:nvPicPr>
          <p:cNvPr id="7" name="Audio 6">
            <a:hlinkClick r:id="" action="ppaction://media"/>
            <a:extLst>
              <a:ext uri="{FF2B5EF4-FFF2-40B4-BE49-F238E27FC236}">
                <a16:creationId xmlns:a16="http://schemas.microsoft.com/office/drawing/2014/main" id="{3E434F28-0245-4B02-A035-4ACC404616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93577"/>
    </mc:Choice>
    <mc:Fallback>
      <p:transition spd="slow" advTm="93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https://en.wikipedia.org/wiki/Graphical_widget</a:t>
            </a:r>
          </a:p>
        </p:txBody>
      </p:sp>
      <p:pic>
        <p:nvPicPr>
          <p:cNvPr id="6" name="Audio 5">
            <a:hlinkClick r:id="" action="ppaction://media"/>
            <a:extLst>
              <a:ext uri="{FF2B5EF4-FFF2-40B4-BE49-F238E27FC236}">
                <a16:creationId xmlns:a16="http://schemas.microsoft.com/office/drawing/2014/main" id="{ECD7A78A-A686-43B2-A663-54E3FDADA7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378"/>
    </mc:Choice>
    <mc:Fallback xmlns="">
      <p:transition spd="slow" advTm="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a:extLst>
              <a:ext uri="{FF2B5EF4-FFF2-40B4-BE49-F238E27FC236}">
                <a16:creationId xmlns:a16="http://schemas.microsoft.com/office/drawing/2014/main" id="{8FFBE96E-45BD-457A-91F6-3F8F8CF278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2029"/>
    </mc:Choice>
    <mc:Fallback xmlns="">
      <p:transition spd="slow" advTm="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Review frames and dialogs</a:t>
            </a:r>
            <a:endParaRPr lang="en-CA" dirty="0">
              <a:latin typeface="Consolas" panose="020B0609020204030204" pitchFamily="49" charset="0"/>
              <a:cs typeface="Consolas" panose="020B0609020204030204" pitchFamily="49" charset="0"/>
            </a:endParaRPr>
          </a:p>
          <a:p>
            <a:pPr lvl="1"/>
            <a:r>
              <a:rPr lang="en-US" dirty="0"/>
              <a:t>Consider how to display content in these windows</a:t>
            </a:r>
            <a:endParaRPr lang="en-CA" dirty="0"/>
          </a:p>
          <a:p>
            <a:pPr lvl="1"/>
            <a:r>
              <a:rPr lang="en-CA" dirty="0"/>
              <a:t>Describe the ideal of widgets and panels</a:t>
            </a:r>
          </a:p>
          <a:p>
            <a:pPr lvl="1"/>
            <a:r>
              <a:rPr lang="en-CA" dirty="0"/>
              <a:t>Observe that if both these objects are derived from the same base class that this will make our implementation much easier</a:t>
            </a:r>
          </a:p>
          <a:p>
            <a:pPr lvl="1"/>
            <a:r>
              <a:rPr lang="en-CA" dirty="0"/>
              <a:t>This is a very useful application of polymorphism</a:t>
            </a:r>
          </a:p>
        </p:txBody>
      </p:sp>
      <p:pic>
        <p:nvPicPr>
          <p:cNvPr id="5" name="Audio 4">
            <a:hlinkClick r:id="" action="ppaction://media"/>
            <a:extLst>
              <a:ext uri="{FF2B5EF4-FFF2-40B4-BE49-F238E27FC236}">
                <a16:creationId xmlns:a16="http://schemas.microsoft.com/office/drawing/2014/main" id="{D7CB9D6A-A95A-4F78-8A16-156F6A25B3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44104"/>
    </mc:Choice>
    <mc:Fallback>
      <p:transition spd="slow" advTm="44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a:extLst>
              <a:ext uri="{FF2B5EF4-FFF2-40B4-BE49-F238E27FC236}">
                <a16:creationId xmlns:a16="http://schemas.microsoft.com/office/drawing/2014/main" id="{058D1330-91C6-4474-9B08-690A2B1725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13"/>
    </mc:Choice>
    <mc:Fallback xmlns="">
      <p:transition spd="slow"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Warning</a:t>
            </a:r>
          </a:p>
        </p:txBody>
      </p:sp>
      <p:sp>
        <p:nvSpPr>
          <p:cNvPr id="3" name="Content Placeholder 2"/>
          <p:cNvSpPr>
            <a:spLocks noGrp="1"/>
          </p:cNvSpPr>
          <p:nvPr>
            <p:ph idx="1"/>
          </p:nvPr>
        </p:nvSpPr>
        <p:spPr>
          <a:xfrm>
            <a:off x="457200" y="1600200"/>
            <a:ext cx="8470900" cy="4525963"/>
          </a:xfrm>
        </p:spPr>
        <p:txBody>
          <a:bodyPr/>
          <a:lstStyle/>
          <a:p>
            <a:r>
              <a:rPr lang="en-CA" dirty="0"/>
              <a:t>Please remember, we don’t expect you know how to implement</a:t>
            </a:r>
            <a:br>
              <a:rPr lang="en-CA" dirty="0"/>
            </a:br>
            <a:r>
              <a:rPr lang="en-CA" dirty="0"/>
              <a:t>a graphical user interface</a:t>
            </a:r>
          </a:p>
          <a:p>
            <a:pPr lvl="1"/>
            <a:r>
              <a:rPr lang="en-CA" dirty="0"/>
              <a:t>This is the result of years of experience and a team of software</a:t>
            </a:r>
            <a:br>
              <a:rPr lang="en-CA" dirty="0"/>
            </a:br>
            <a:r>
              <a:rPr lang="en-CA" dirty="0"/>
              <a:t>engineers and developers working together</a:t>
            </a:r>
          </a:p>
          <a:p>
            <a:pPr lvl="1"/>
            <a:endParaRPr lang="en-CA" dirty="0"/>
          </a:p>
          <a:p>
            <a:r>
              <a:rPr lang="en-CA" dirty="0"/>
              <a:t>We are presenting this as an example of where inheritance could</a:t>
            </a:r>
            <a:br>
              <a:rPr lang="en-CA" dirty="0"/>
            </a:br>
            <a:r>
              <a:rPr lang="en-CA" dirty="0"/>
              <a:t>be useful in the real world</a:t>
            </a:r>
          </a:p>
          <a:p>
            <a:pPr lvl="1"/>
            <a:r>
              <a:rPr lang="en-CA" dirty="0"/>
              <a:t>Try to understand why we are suggesting and describing</a:t>
            </a:r>
          </a:p>
          <a:p>
            <a:pPr lvl="1"/>
            <a:endParaRPr lang="en-CA" dirty="0"/>
          </a:p>
        </p:txBody>
      </p:sp>
      <p:pic>
        <p:nvPicPr>
          <p:cNvPr id="8" name="Audio 7">
            <a:hlinkClick r:id="" action="ppaction://media"/>
            <a:extLst>
              <a:ext uri="{FF2B5EF4-FFF2-40B4-BE49-F238E27FC236}">
                <a16:creationId xmlns:a16="http://schemas.microsoft.com/office/drawing/2014/main" id="{C217444F-C6AC-4BF2-B15E-E386FE36E4E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3262224"/>
      </p:ext>
    </p:extLst>
  </p:cSld>
  <p:clrMapOvr>
    <a:masterClrMapping/>
  </p:clrMapOvr>
  <mc:AlternateContent xmlns:mc="http://schemas.openxmlformats.org/markup-compatibility/2006">
    <mc:Choice xmlns:p14="http://schemas.microsoft.com/office/powerpoint/2010/main" Requires="p14">
      <p:transition spd="slow" p14:dur="2000" advTm="44419"/>
    </mc:Choice>
    <mc:Fallback>
      <p:transition spd="slow" advTm="44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A review of windows, frames and dialogs</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a:xfrm>
            <a:off x="457200" y="1600200"/>
            <a:ext cx="8686800" cy="4525963"/>
          </a:xfrm>
        </p:spPr>
        <p:txBody>
          <a:bodyPr/>
          <a:lstStyle/>
          <a:p>
            <a:r>
              <a:rPr lang="en-US" dirty="0"/>
              <a:t>We have seen how we can use inheritance to simplify our design of</a:t>
            </a:r>
            <a:br>
              <a:rPr lang="en-US" dirty="0"/>
            </a:br>
            <a:r>
              <a:rPr lang="en-US" dirty="0"/>
              <a:t>our frame and dialog windows</a:t>
            </a:r>
          </a:p>
          <a:p>
            <a:pPr lvl="1"/>
            <a:r>
              <a:rPr lang="en-US" dirty="0"/>
              <a:t>The base window class contains that information common to the</a:t>
            </a:r>
            <a:br>
              <a:rPr lang="en-US" dirty="0"/>
            </a:br>
            <a:r>
              <a:rPr lang="en-US" dirty="0"/>
              <a:t>two classes we discussed</a:t>
            </a:r>
          </a:p>
          <a:p>
            <a:pPr lvl="1"/>
            <a:r>
              <a:rPr lang="en-US" dirty="0"/>
              <a:t>Any changes to the base class is immediately shared to both classes</a:t>
            </a:r>
          </a:p>
          <a:p>
            <a:pPr lvl="2"/>
            <a:r>
              <a:rPr lang="en-US" dirty="0"/>
              <a:t>This ensure features are uniformly introduced</a:t>
            </a:r>
          </a:p>
          <a:p>
            <a:pPr lvl="2"/>
            <a:endParaRPr lang="en-US" dirty="0"/>
          </a:p>
          <a:p>
            <a:r>
              <a:rPr lang="en-US" dirty="0"/>
              <a:t>However, we have yet to describe how content is stored</a:t>
            </a:r>
          </a:p>
        </p:txBody>
      </p:sp>
      <p:sp>
        <p:nvSpPr>
          <p:cNvPr id="4" name="Rectangle 3">
            <a:extLst>
              <a:ext uri="{FF2B5EF4-FFF2-40B4-BE49-F238E27FC236}">
                <a16:creationId xmlns:a16="http://schemas.microsoft.com/office/drawing/2014/main" id="{80309B53-DD9E-4988-A34E-91DF3CADB021}"/>
              </a:ext>
            </a:extLst>
          </p:cNvPr>
          <p:cNvSpPr/>
          <p:nvPr/>
        </p:nvSpPr>
        <p:spPr>
          <a:xfrm>
            <a:off x="1259632" y="5086871"/>
            <a:ext cx="3096344" cy="104688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9CC419-7AB7-47F0-9C61-CB809F99CFC2}"/>
              </a:ext>
            </a:extLst>
          </p:cNvPr>
          <p:cNvSpPr/>
          <p:nvPr/>
        </p:nvSpPr>
        <p:spPr>
          <a:xfrm flipV="1">
            <a:off x="1259632" y="4742061"/>
            <a:ext cx="3096344" cy="360040"/>
          </a:xfrm>
          <a:prstGeom prst="rect">
            <a:avLst/>
          </a:prstGeom>
          <a:solidFill>
            <a:srgbClr val="5D661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D7BE18A-DDD1-498C-9C5F-42962EDFF00D}"/>
              </a:ext>
            </a:extLst>
          </p:cNvPr>
          <p:cNvSpPr/>
          <p:nvPr/>
        </p:nvSpPr>
        <p:spPr>
          <a:xfrm flipV="1">
            <a:off x="4049975" y="4791909"/>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F7AD6E1-0BFF-461C-A5A2-35BE00F44B65}"/>
              </a:ext>
            </a:extLst>
          </p:cNvPr>
          <p:cNvSpPr/>
          <p:nvPr/>
        </p:nvSpPr>
        <p:spPr>
          <a:xfrm flipV="1">
            <a:off x="3717553" y="4791909"/>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488C07E-06AB-4416-B083-D5D2D4865A4D}"/>
              </a:ext>
            </a:extLst>
          </p:cNvPr>
          <p:cNvCxnSpPr/>
          <p:nvPr/>
        </p:nvCxnSpPr>
        <p:spPr>
          <a:xfrm>
            <a:off x="4105752" y="4846935"/>
            <a:ext cx="144016" cy="1440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663C383-B5C2-4D15-BEB3-8912A0BE9931}"/>
              </a:ext>
            </a:extLst>
          </p:cNvPr>
          <p:cNvCxnSpPr>
            <a:cxnSpLocks/>
          </p:cNvCxnSpPr>
          <p:nvPr/>
        </p:nvCxnSpPr>
        <p:spPr>
          <a:xfrm flipV="1">
            <a:off x="4105752" y="4846935"/>
            <a:ext cx="136016" cy="1440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8497513-B959-4AE1-A91D-D932F4E5D2D2}"/>
              </a:ext>
            </a:extLst>
          </p:cNvPr>
          <p:cNvSpPr/>
          <p:nvPr/>
        </p:nvSpPr>
        <p:spPr>
          <a:xfrm flipV="1">
            <a:off x="3755459" y="4828164"/>
            <a:ext cx="182880" cy="182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EEBE612-E94A-48CF-9972-385A2FFEF48E}"/>
              </a:ext>
            </a:extLst>
          </p:cNvPr>
          <p:cNvCxnSpPr>
            <a:cxnSpLocks/>
          </p:cNvCxnSpPr>
          <p:nvPr/>
        </p:nvCxnSpPr>
        <p:spPr>
          <a:xfrm>
            <a:off x="3412854" y="5003013"/>
            <a:ext cx="2011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9F3800-65E7-4CE3-83A0-F6420916E5DF}"/>
              </a:ext>
            </a:extLst>
          </p:cNvPr>
          <p:cNvSpPr txBox="1"/>
          <p:nvPr/>
        </p:nvSpPr>
        <p:spPr>
          <a:xfrm>
            <a:off x="1603191" y="4738009"/>
            <a:ext cx="2450892" cy="369332"/>
          </a:xfrm>
          <a:prstGeom prst="rect">
            <a:avLst/>
          </a:prstGeom>
          <a:noFill/>
        </p:spPr>
        <p:txBody>
          <a:bodyPr wrap="square">
            <a:spAutoFit/>
          </a:bodyPr>
          <a:lstStyle/>
          <a:p>
            <a:r>
              <a:rPr lang="en-US" dirty="0">
                <a:solidFill>
                  <a:schemeClr val="bg1"/>
                </a:solidFill>
              </a:rPr>
              <a:t>Hello world</a:t>
            </a:r>
          </a:p>
        </p:txBody>
      </p:sp>
      <p:sp>
        <p:nvSpPr>
          <p:cNvPr id="20" name="Rectangle 19">
            <a:extLst>
              <a:ext uri="{FF2B5EF4-FFF2-40B4-BE49-F238E27FC236}">
                <a16:creationId xmlns:a16="http://schemas.microsoft.com/office/drawing/2014/main" id="{50603537-CC41-43B1-A56A-2747B6084D2C}"/>
              </a:ext>
            </a:extLst>
          </p:cNvPr>
          <p:cNvSpPr/>
          <p:nvPr/>
        </p:nvSpPr>
        <p:spPr>
          <a:xfrm>
            <a:off x="1324497" y="4786362"/>
            <a:ext cx="256032"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clock, food, room&#10;&#10;Description automatically generated">
            <a:extLst>
              <a:ext uri="{FF2B5EF4-FFF2-40B4-BE49-F238E27FC236}">
                <a16:creationId xmlns:a16="http://schemas.microsoft.com/office/drawing/2014/main" id="{71AB50A3-8934-4E1A-B948-AA7C6B4B79D5}"/>
              </a:ext>
            </a:extLst>
          </p:cNvPr>
          <p:cNvPicPr>
            <a:picLocks noChangeAspect="1"/>
          </p:cNvPicPr>
          <p:nvPr/>
        </p:nvPicPr>
        <p:blipFill>
          <a:blip r:embed="rId5"/>
          <a:stretch>
            <a:fillRect/>
          </a:stretch>
        </p:blipFill>
        <p:spPr>
          <a:xfrm>
            <a:off x="1361992" y="4797828"/>
            <a:ext cx="181042" cy="233101"/>
          </a:xfrm>
          <a:prstGeom prst="rect">
            <a:avLst/>
          </a:prstGeom>
        </p:spPr>
      </p:pic>
      <p:sp>
        <p:nvSpPr>
          <p:cNvPr id="21" name="Rectangle 20">
            <a:extLst>
              <a:ext uri="{FF2B5EF4-FFF2-40B4-BE49-F238E27FC236}">
                <a16:creationId xmlns:a16="http://schemas.microsoft.com/office/drawing/2014/main" id="{3A2F55FC-A2B1-492E-A07D-663B49D33F59}"/>
              </a:ext>
            </a:extLst>
          </p:cNvPr>
          <p:cNvSpPr/>
          <p:nvPr/>
        </p:nvSpPr>
        <p:spPr>
          <a:xfrm flipV="1">
            <a:off x="3375482" y="4791663"/>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AB54C-4E0B-4DAF-ABBD-98ACAA6855AD}"/>
              </a:ext>
            </a:extLst>
          </p:cNvPr>
          <p:cNvSpPr/>
          <p:nvPr/>
        </p:nvSpPr>
        <p:spPr>
          <a:xfrm>
            <a:off x="5023251" y="5387776"/>
            <a:ext cx="3096344" cy="104688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81E894A-EFFD-4794-950B-FCFDE03FD743}"/>
              </a:ext>
            </a:extLst>
          </p:cNvPr>
          <p:cNvSpPr/>
          <p:nvPr/>
        </p:nvSpPr>
        <p:spPr>
          <a:xfrm flipV="1">
            <a:off x="5023251" y="5042966"/>
            <a:ext cx="3096344" cy="360040"/>
          </a:xfrm>
          <a:prstGeom prst="rect">
            <a:avLst/>
          </a:prstGeom>
          <a:solidFill>
            <a:srgbClr val="5D661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E094E49-0910-4949-86A9-0661E15D3872}"/>
              </a:ext>
            </a:extLst>
          </p:cNvPr>
          <p:cNvSpPr txBox="1"/>
          <p:nvPr/>
        </p:nvSpPr>
        <p:spPr>
          <a:xfrm>
            <a:off x="5050869" y="5038914"/>
            <a:ext cx="2450892" cy="369332"/>
          </a:xfrm>
          <a:prstGeom prst="rect">
            <a:avLst/>
          </a:prstGeom>
          <a:noFill/>
        </p:spPr>
        <p:txBody>
          <a:bodyPr wrap="square">
            <a:spAutoFit/>
          </a:bodyPr>
          <a:lstStyle/>
          <a:p>
            <a:r>
              <a:rPr lang="en-US" dirty="0">
                <a:solidFill>
                  <a:schemeClr val="bg1"/>
                </a:solidFill>
              </a:rPr>
              <a:t>Question</a:t>
            </a:r>
          </a:p>
        </p:txBody>
      </p:sp>
      <p:pic>
        <p:nvPicPr>
          <p:cNvPr id="12" name="Audio 11">
            <a:hlinkClick r:id="" action="ppaction://media"/>
            <a:extLst>
              <a:ext uri="{FF2B5EF4-FFF2-40B4-BE49-F238E27FC236}">
                <a16:creationId xmlns:a16="http://schemas.microsoft.com/office/drawing/2014/main" id="{AF3089AF-189A-44E6-B7A2-DD91AB59E05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83921659"/>
      </p:ext>
    </p:extLst>
  </p:cSld>
  <p:clrMapOvr>
    <a:masterClrMapping/>
  </p:clrMapOvr>
  <mc:AlternateContent xmlns:mc="http://schemas.openxmlformats.org/markup-compatibility/2006">
    <mc:Choice xmlns:p14="http://schemas.microsoft.com/office/powerpoint/2010/main" Requires="p14">
      <p:transition spd="slow" p14:dur="2000" advTm="49634"/>
    </mc:Choice>
    <mc:Fallback>
      <p:transition spd="slow" advTm="49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Displaying content</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a:xfrm>
            <a:off x="457200" y="1600200"/>
            <a:ext cx="8686800" cy="4525963"/>
          </a:xfrm>
        </p:spPr>
        <p:txBody>
          <a:bodyPr/>
          <a:lstStyle/>
          <a:p>
            <a:r>
              <a:rPr lang="en-US" dirty="0"/>
              <a:t>In the panel, the programmer can include various </a:t>
            </a:r>
            <a:r>
              <a:rPr lang="en-US" i="1" dirty="0"/>
              <a:t>widgets</a:t>
            </a:r>
          </a:p>
          <a:p>
            <a:pPr lvl="1"/>
            <a:r>
              <a:rPr lang="en-US" dirty="0"/>
              <a:t>How does the programmer lay these out?</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a:p>
            <a:pPr lvl="1"/>
            <a:r>
              <a:rPr lang="en-US" dirty="0"/>
              <a:t>Does the programmer simply specify where each item goes?</a:t>
            </a:r>
          </a:p>
          <a:p>
            <a:pPr lvl="2"/>
            <a:r>
              <a:rPr lang="en-US" dirty="0"/>
              <a:t>This would be a nightmare for novice programmers</a:t>
            </a:r>
            <a:br>
              <a:rPr lang="en-US" dirty="0"/>
            </a:br>
            <a:r>
              <a:rPr lang="en-US" dirty="0"/>
              <a:t>	and even experienced programmers</a:t>
            </a:r>
          </a:p>
          <a:p>
            <a:pPr lvl="2"/>
            <a:r>
              <a:rPr lang="en-US" dirty="0"/>
              <a:t>It would also lead to wildly varying and very inconsistent interfaces</a:t>
            </a:r>
          </a:p>
        </p:txBody>
      </p:sp>
      <p:sp>
        <p:nvSpPr>
          <p:cNvPr id="12" name="Rectangle 11">
            <a:extLst>
              <a:ext uri="{FF2B5EF4-FFF2-40B4-BE49-F238E27FC236}">
                <a16:creationId xmlns:a16="http://schemas.microsoft.com/office/drawing/2014/main" id="{6492F497-518E-4ACB-9C35-600D90B5FB64}"/>
              </a:ext>
            </a:extLst>
          </p:cNvPr>
          <p:cNvSpPr/>
          <p:nvPr/>
        </p:nvSpPr>
        <p:spPr>
          <a:xfrm>
            <a:off x="2339752" y="2940462"/>
            <a:ext cx="4176464" cy="19286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EF70B3D-07F1-43AF-848E-50B5A068E4A6}"/>
              </a:ext>
            </a:extLst>
          </p:cNvPr>
          <p:cNvSpPr/>
          <p:nvPr/>
        </p:nvSpPr>
        <p:spPr>
          <a:xfrm flipV="1">
            <a:off x="2339752" y="2568956"/>
            <a:ext cx="4176464" cy="360040"/>
          </a:xfrm>
          <a:prstGeom prst="rect">
            <a:avLst/>
          </a:prstGeom>
          <a:solidFill>
            <a:srgbClr val="5D661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B69406-ECA6-473E-A32C-C4FFFB464530}"/>
              </a:ext>
            </a:extLst>
          </p:cNvPr>
          <p:cNvSpPr/>
          <p:nvPr/>
        </p:nvSpPr>
        <p:spPr>
          <a:xfrm flipV="1">
            <a:off x="6205932" y="2618804"/>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28FCC4-1CA8-4294-B8CD-FF43A8B014E3}"/>
              </a:ext>
            </a:extLst>
          </p:cNvPr>
          <p:cNvSpPr/>
          <p:nvPr/>
        </p:nvSpPr>
        <p:spPr>
          <a:xfrm flipV="1">
            <a:off x="5873510" y="2618804"/>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577A743-EB47-4A43-892D-D51B6453B960}"/>
              </a:ext>
            </a:extLst>
          </p:cNvPr>
          <p:cNvCxnSpPr/>
          <p:nvPr/>
        </p:nvCxnSpPr>
        <p:spPr>
          <a:xfrm>
            <a:off x="6261709" y="2673830"/>
            <a:ext cx="144016" cy="1440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AAC19C-872A-4F39-8420-A5001BB0B5D0}"/>
              </a:ext>
            </a:extLst>
          </p:cNvPr>
          <p:cNvCxnSpPr>
            <a:cxnSpLocks/>
          </p:cNvCxnSpPr>
          <p:nvPr/>
        </p:nvCxnSpPr>
        <p:spPr>
          <a:xfrm flipV="1">
            <a:off x="6261709" y="2673830"/>
            <a:ext cx="136016" cy="1440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BE8ADDA-F524-4435-9341-6650DE39203A}"/>
              </a:ext>
            </a:extLst>
          </p:cNvPr>
          <p:cNvSpPr/>
          <p:nvPr/>
        </p:nvSpPr>
        <p:spPr>
          <a:xfrm flipV="1">
            <a:off x="5911416" y="2655059"/>
            <a:ext cx="182880" cy="182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5EE019A6-4CDC-4E6E-BD4E-6EDA52EC8B9A}"/>
              </a:ext>
            </a:extLst>
          </p:cNvPr>
          <p:cNvCxnSpPr>
            <a:cxnSpLocks/>
          </p:cNvCxnSpPr>
          <p:nvPr/>
        </p:nvCxnSpPr>
        <p:spPr>
          <a:xfrm>
            <a:off x="5568811" y="2829908"/>
            <a:ext cx="2011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1BF7550-841D-4BF6-AE29-7916955425BD}"/>
              </a:ext>
            </a:extLst>
          </p:cNvPr>
          <p:cNvSpPr txBox="1"/>
          <p:nvPr/>
        </p:nvSpPr>
        <p:spPr>
          <a:xfrm>
            <a:off x="2683311" y="2564904"/>
            <a:ext cx="1456641" cy="369332"/>
          </a:xfrm>
          <a:prstGeom prst="rect">
            <a:avLst/>
          </a:prstGeom>
          <a:noFill/>
        </p:spPr>
        <p:txBody>
          <a:bodyPr wrap="square">
            <a:spAutoFit/>
          </a:bodyPr>
          <a:lstStyle/>
          <a:p>
            <a:r>
              <a:rPr lang="en-US" dirty="0">
                <a:solidFill>
                  <a:schemeClr val="bg1"/>
                </a:solidFill>
              </a:rPr>
              <a:t>Hello world</a:t>
            </a:r>
          </a:p>
        </p:txBody>
      </p:sp>
      <p:sp>
        <p:nvSpPr>
          <p:cNvPr id="22" name="Rectangle 21">
            <a:extLst>
              <a:ext uri="{FF2B5EF4-FFF2-40B4-BE49-F238E27FC236}">
                <a16:creationId xmlns:a16="http://schemas.microsoft.com/office/drawing/2014/main" id="{596F18DF-3F8E-417E-93D3-E8E1A28C4DF3}"/>
              </a:ext>
            </a:extLst>
          </p:cNvPr>
          <p:cNvSpPr/>
          <p:nvPr/>
        </p:nvSpPr>
        <p:spPr>
          <a:xfrm>
            <a:off x="2404617" y="2613257"/>
            <a:ext cx="256032"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clock, food, room&#10;&#10;Description automatically generated">
            <a:extLst>
              <a:ext uri="{FF2B5EF4-FFF2-40B4-BE49-F238E27FC236}">
                <a16:creationId xmlns:a16="http://schemas.microsoft.com/office/drawing/2014/main" id="{F403AF27-9996-4025-921F-54C4331D6C4A}"/>
              </a:ext>
            </a:extLst>
          </p:cNvPr>
          <p:cNvPicPr>
            <a:picLocks noChangeAspect="1"/>
          </p:cNvPicPr>
          <p:nvPr/>
        </p:nvPicPr>
        <p:blipFill>
          <a:blip r:embed="rId5"/>
          <a:stretch>
            <a:fillRect/>
          </a:stretch>
        </p:blipFill>
        <p:spPr>
          <a:xfrm>
            <a:off x="2442112" y="2624723"/>
            <a:ext cx="181042" cy="233101"/>
          </a:xfrm>
          <a:prstGeom prst="rect">
            <a:avLst/>
          </a:prstGeom>
        </p:spPr>
      </p:pic>
      <p:sp>
        <p:nvSpPr>
          <p:cNvPr id="24" name="Rectangle 23">
            <a:extLst>
              <a:ext uri="{FF2B5EF4-FFF2-40B4-BE49-F238E27FC236}">
                <a16:creationId xmlns:a16="http://schemas.microsoft.com/office/drawing/2014/main" id="{9430406F-656D-445D-8E99-721364350AD2}"/>
              </a:ext>
            </a:extLst>
          </p:cNvPr>
          <p:cNvSpPr/>
          <p:nvPr/>
        </p:nvSpPr>
        <p:spPr>
          <a:xfrm flipV="1">
            <a:off x="5531439" y="2618558"/>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C5192385-A09A-4B3D-AF7B-E4F62076F3D3}"/>
              </a:ext>
            </a:extLst>
          </p:cNvPr>
          <p:cNvSpPr/>
          <p:nvPr/>
        </p:nvSpPr>
        <p:spPr>
          <a:xfrm>
            <a:off x="2660649" y="3284984"/>
            <a:ext cx="759223"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20C294D-E613-4584-B1FA-84755F5EF3E7}"/>
              </a:ext>
            </a:extLst>
          </p:cNvPr>
          <p:cNvSpPr/>
          <p:nvPr/>
        </p:nvSpPr>
        <p:spPr>
          <a:xfrm>
            <a:off x="4639356" y="4096366"/>
            <a:ext cx="1570584" cy="663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8294472-DC55-43C4-BE5E-8AAB42BB0E11}"/>
              </a:ext>
            </a:extLst>
          </p:cNvPr>
          <p:cNvSpPr/>
          <p:nvPr/>
        </p:nvSpPr>
        <p:spPr>
          <a:xfrm>
            <a:off x="3339292" y="4096367"/>
            <a:ext cx="360040" cy="359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8A4C9D0-8266-4494-BF8C-3E2143379D0D}"/>
              </a:ext>
            </a:extLst>
          </p:cNvPr>
          <p:cNvSpPr/>
          <p:nvPr/>
        </p:nvSpPr>
        <p:spPr>
          <a:xfrm>
            <a:off x="3574500" y="3276600"/>
            <a:ext cx="360040" cy="655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D4D8D0-146E-4E82-BC5A-A12BDFE34B33}"/>
              </a:ext>
            </a:extLst>
          </p:cNvPr>
          <p:cNvSpPr/>
          <p:nvPr/>
        </p:nvSpPr>
        <p:spPr>
          <a:xfrm>
            <a:off x="3918355" y="4355248"/>
            <a:ext cx="1346928" cy="314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E6BD0C9-2D1C-48E4-B872-54108B3DEF6A}"/>
              </a:ext>
            </a:extLst>
          </p:cNvPr>
          <p:cNvSpPr/>
          <p:nvPr/>
        </p:nvSpPr>
        <p:spPr>
          <a:xfrm>
            <a:off x="5501623" y="3228000"/>
            <a:ext cx="885320"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C024025-066B-4C20-BA79-DA90600DC7E2}"/>
              </a:ext>
            </a:extLst>
          </p:cNvPr>
          <p:cNvSpPr/>
          <p:nvPr/>
        </p:nvSpPr>
        <p:spPr>
          <a:xfrm>
            <a:off x="2598939" y="3882403"/>
            <a:ext cx="553641"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5D6BA468-27D1-4052-B1E6-3FAECECDB7B5}"/>
              </a:ext>
            </a:extLst>
          </p:cNvPr>
          <p:cNvSpPr/>
          <p:nvPr/>
        </p:nvSpPr>
        <p:spPr>
          <a:xfrm>
            <a:off x="2531528" y="4556074"/>
            <a:ext cx="759223" cy="1563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55A21F0-08D9-43B3-B989-CB76E9E55927}"/>
              </a:ext>
            </a:extLst>
          </p:cNvPr>
          <p:cNvSpPr/>
          <p:nvPr/>
        </p:nvSpPr>
        <p:spPr>
          <a:xfrm>
            <a:off x="4150604" y="3199484"/>
            <a:ext cx="205856" cy="359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3FC9432-6FF9-4110-83DE-1903628FA28A}"/>
              </a:ext>
            </a:extLst>
          </p:cNvPr>
          <p:cNvSpPr/>
          <p:nvPr/>
        </p:nvSpPr>
        <p:spPr>
          <a:xfrm>
            <a:off x="4859218" y="3039376"/>
            <a:ext cx="540756" cy="254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04D60764-4F35-4C60-950C-C775F73EDA6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83243439"/>
      </p:ext>
    </p:extLst>
  </p:cSld>
  <p:clrMapOvr>
    <a:masterClrMapping/>
  </p:clrMapOvr>
  <mc:AlternateContent xmlns:mc="http://schemas.openxmlformats.org/markup-compatibility/2006">
    <mc:Choice xmlns:p14="http://schemas.microsoft.com/office/powerpoint/2010/main" Requires="p14">
      <p:transition spd="slow" p14:dur="2000" advTm="58195"/>
    </mc:Choice>
    <mc:Fallback>
      <p:transition spd="slow" advTm="58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Ordered display with panels</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a:xfrm>
            <a:off x="457200" y="1600200"/>
            <a:ext cx="8686800" cy="4525963"/>
          </a:xfrm>
        </p:spPr>
        <p:txBody>
          <a:bodyPr/>
          <a:lstStyle/>
          <a:p>
            <a:r>
              <a:rPr lang="en-US" dirty="0"/>
              <a:t>Here is the approach:</a:t>
            </a:r>
          </a:p>
          <a:p>
            <a:pPr lvl="1"/>
            <a:r>
              <a:rPr lang="en-US" dirty="0"/>
              <a:t>The panel contains an ordered list of widgets</a:t>
            </a:r>
          </a:p>
          <a:p>
            <a:pPr lvl="1"/>
            <a:r>
              <a:rPr lang="en-US" dirty="0"/>
              <a:t>The widgets will be displayed in order with the window deciding</a:t>
            </a:r>
            <a:br>
              <a:rPr lang="en-US" dirty="0"/>
            </a:br>
            <a:r>
              <a:rPr lang="en-US" dirty="0"/>
              <a:t>how to lay these out</a:t>
            </a:r>
          </a:p>
          <a:p>
            <a:pPr lvl="1"/>
            <a:r>
              <a:rPr lang="en-US" dirty="0"/>
              <a:t>The panel has an </a:t>
            </a:r>
            <a:r>
              <a:rPr lang="en-US" i="1" dirty="0"/>
              <a:t>orientation</a:t>
            </a:r>
            <a:r>
              <a:rPr lang="en-US" dirty="0"/>
              <a:t>, either left-to-right or up-down</a:t>
            </a:r>
          </a:p>
          <a:p>
            <a:pPr lvl="1"/>
            <a:r>
              <a:rPr lang="en-US" dirty="0"/>
              <a:t>The user can set the alignment middle/center, top/left or bottom/right</a:t>
            </a:r>
          </a:p>
          <a:p>
            <a:pPr lvl="1"/>
            <a:endParaRPr lang="en-US" dirty="0"/>
          </a:p>
          <a:p>
            <a:pPr lvl="1"/>
            <a:endParaRPr lang="en-US" dirty="0"/>
          </a:p>
          <a:p>
            <a:pPr lvl="1"/>
            <a:endParaRPr lang="en-US" dirty="0"/>
          </a:p>
          <a:p>
            <a:pPr lvl="1"/>
            <a:endParaRPr lang="en-US" dirty="0"/>
          </a:p>
          <a:p>
            <a:pPr marL="457200" lvl="1" indent="0">
              <a:buNone/>
            </a:pPr>
            <a:endParaRPr lang="en-US" dirty="0"/>
          </a:p>
        </p:txBody>
      </p:sp>
      <p:sp>
        <p:nvSpPr>
          <p:cNvPr id="12" name="Rectangle 11">
            <a:extLst>
              <a:ext uri="{FF2B5EF4-FFF2-40B4-BE49-F238E27FC236}">
                <a16:creationId xmlns:a16="http://schemas.microsoft.com/office/drawing/2014/main" id="{6492F497-518E-4ACB-9C35-600D90B5FB64}"/>
              </a:ext>
            </a:extLst>
          </p:cNvPr>
          <p:cNvSpPr/>
          <p:nvPr/>
        </p:nvSpPr>
        <p:spPr>
          <a:xfrm>
            <a:off x="336851" y="4092590"/>
            <a:ext cx="4176464" cy="19286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EF70B3D-07F1-43AF-848E-50B5A068E4A6}"/>
              </a:ext>
            </a:extLst>
          </p:cNvPr>
          <p:cNvSpPr/>
          <p:nvPr/>
        </p:nvSpPr>
        <p:spPr>
          <a:xfrm flipV="1">
            <a:off x="336851" y="3721084"/>
            <a:ext cx="4176464" cy="360040"/>
          </a:xfrm>
          <a:prstGeom prst="rect">
            <a:avLst/>
          </a:prstGeom>
          <a:solidFill>
            <a:srgbClr val="5D661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B69406-ECA6-473E-A32C-C4FFFB464530}"/>
              </a:ext>
            </a:extLst>
          </p:cNvPr>
          <p:cNvSpPr/>
          <p:nvPr/>
        </p:nvSpPr>
        <p:spPr>
          <a:xfrm flipV="1">
            <a:off x="4203031" y="3770932"/>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28FCC4-1CA8-4294-B8CD-FF43A8B014E3}"/>
              </a:ext>
            </a:extLst>
          </p:cNvPr>
          <p:cNvSpPr/>
          <p:nvPr/>
        </p:nvSpPr>
        <p:spPr>
          <a:xfrm flipV="1">
            <a:off x="3870609" y="3770932"/>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577A743-EB47-4A43-892D-D51B6453B960}"/>
              </a:ext>
            </a:extLst>
          </p:cNvPr>
          <p:cNvCxnSpPr/>
          <p:nvPr/>
        </p:nvCxnSpPr>
        <p:spPr>
          <a:xfrm>
            <a:off x="4258808" y="3825958"/>
            <a:ext cx="144016" cy="1440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AAC19C-872A-4F39-8420-A5001BB0B5D0}"/>
              </a:ext>
            </a:extLst>
          </p:cNvPr>
          <p:cNvCxnSpPr>
            <a:cxnSpLocks/>
          </p:cNvCxnSpPr>
          <p:nvPr/>
        </p:nvCxnSpPr>
        <p:spPr>
          <a:xfrm flipV="1">
            <a:off x="4258808" y="3825958"/>
            <a:ext cx="136016" cy="1440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BE8ADDA-F524-4435-9341-6650DE39203A}"/>
              </a:ext>
            </a:extLst>
          </p:cNvPr>
          <p:cNvSpPr/>
          <p:nvPr/>
        </p:nvSpPr>
        <p:spPr>
          <a:xfrm flipV="1">
            <a:off x="3908515" y="3807187"/>
            <a:ext cx="182880" cy="182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5EE019A6-4CDC-4E6E-BD4E-6EDA52EC8B9A}"/>
              </a:ext>
            </a:extLst>
          </p:cNvPr>
          <p:cNvCxnSpPr>
            <a:cxnSpLocks/>
          </p:cNvCxnSpPr>
          <p:nvPr/>
        </p:nvCxnSpPr>
        <p:spPr>
          <a:xfrm>
            <a:off x="3565910" y="3982036"/>
            <a:ext cx="2011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1BF7550-841D-4BF6-AE29-7916955425BD}"/>
              </a:ext>
            </a:extLst>
          </p:cNvPr>
          <p:cNvSpPr txBox="1"/>
          <p:nvPr/>
        </p:nvSpPr>
        <p:spPr>
          <a:xfrm>
            <a:off x="680410" y="3717032"/>
            <a:ext cx="1456641" cy="369332"/>
          </a:xfrm>
          <a:prstGeom prst="rect">
            <a:avLst/>
          </a:prstGeom>
          <a:noFill/>
        </p:spPr>
        <p:txBody>
          <a:bodyPr wrap="square">
            <a:spAutoFit/>
          </a:bodyPr>
          <a:lstStyle/>
          <a:p>
            <a:r>
              <a:rPr lang="en-US" dirty="0">
                <a:solidFill>
                  <a:schemeClr val="bg1"/>
                </a:solidFill>
              </a:rPr>
              <a:t>Hello world</a:t>
            </a:r>
          </a:p>
        </p:txBody>
      </p:sp>
      <p:sp>
        <p:nvSpPr>
          <p:cNvPr id="22" name="Rectangle 21">
            <a:extLst>
              <a:ext uri="{FF2B5EF4-FFF2-40B4-BE49-F238E27FC236}">
                <a16:creationId xmlns:a16="http://schemas.microsoft.com/office/drawing/2014/main" id="{596F18DF-3F8E-417E-93D3-E8E1A28C4DF3}"/>
              </a:ext>
            </a:extLst>
          </p:cNvPr>
          <p:cNvSpPr/>
          <p:nvPr/>
        </p:nvSpPr>
        <p:spPr>
          <a:xfrm>
            <a:off x="401716" y="3765385"/>
            <a:ext cx="256032"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clock, food, room&#10;&#10;Description automatically generated">
            <a:extLst>
              <a:ext uri="{FF2B5EF4-FFF2-40B4-BE49-F238E27FC236}">
                <a16:creationId xmlns:a16="http://schemas.microsoft.com/office/drawing/2014/main" id="{F403AF27-9996-4025-921F-54C4331D6C4A}"/>
              </a:ext>
            </a:extLst>
          </p:cNvPr>
          <p:cNvPicPr>
            <a:picLocks noChangeAspect="1"/>
          </p:cNvPicPr>
          <p:nvPr/>
        </p:nvPicPr>
        <p:blipFill>
          <a:blip r:embed="rId5"/>
          <a:stretch>
            <a:fillRect/>
          </a:stretch>
        </p:blipFill>
        <p:spPr>
          <a:xfrm>
            <a:off x="439211" y="3776851"/>
            <a:ext cx="181042" cy="233101"/>
          </a:xfrm>
          <a:prstGeom prst="rect">
            <a:avLst/>
          </a:prstGeom>
        </p:spPr>
      </p:pic>
      <p:sp>
        <p:nvSpPr>
          <p:cNvPr id="24" name="Rectangle 23">
            <a:extLst>
              <a:ext uri="{FF2B5EF4-FFF2-40B4-BE49-F238E27FC236}">
                <a16:creationId xmlns:a16="http://schemas.microsoft.com/office/drawing/2014/main" id="{9430406F-656D-445D-8E99-721364350AD2}"/>
              </a:ext>
            </a:extLst>
          </p:cNvPr>
          <p:cNvSpPr/>
          <p:nvPr/>
        </p:nvSpPr>
        <p:spPr>
          <a:xfrm flipV="1">
            <a:off x="3528538" y="3770686"/>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A35AD63-8B69-4652-9064-512A080E9601}"/>
              </a:ext>
            </a:extLst>
          </p:cNvPr>
          <p:cNvGrpSpPr/>
          <p:nvPr/>
        </p:nvGrpSpPr>
        <p:grpSpPr>
          <a:xfrm>
            <a:off x="451900" y="4715060"/>
            <a:ext cx="3851689" cy="655861"/>
            <a:chOff x="451900" y="4715060"/>
            <a:chExt cx="3851689" cy="655861"/>
          </a:xfrm>
        </p:grpSpPr>
        <p:sp>
          <p:nvSpPr>
            <p:cNvPr id="4" name="Rectangle: Rounded Corners 3">
              <a:extLst>
                <a:ext uri="{FF2B5EF4-FFF2-40B4-BE49-F238E27FC236}">
                  <a16:creationId xmlns:a16="http://schemas.microsoft.com/office/drawing/2014/main" id="{C5192385-A09A-4B3D-AF7B-E4F62076F3D3}"/>
                </a:ext>
              </a:extLst>
            </p:cNvPr>
            <p:cNvSpPr/>
            <p:nvPr/>
          </p:nvSpPr>
          <p:spPr>
            <a:xfrm>
              <a:off x="451900" y="4826966"/>
              <a:ext cx="759223"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8A4C9D0-8266-4494-BF8C-3E2143379D0D}"/>
                </a:ext>
              </a:extLst>
            </p:cNvPr>
            <p:cNvSpPr/>
            <p:nvPr/>
          </p:nvSpPr>
          <p:spPr>
            <a:xfrm>
              <a:off x="2245611" y="4715060"/>
              <a:ext cx="360040" cy="655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E6BD0C9-2D1C-48E4-B872-54108B3DEF6A}"/>
                </a:ext>
              </a:extLst>
            </p:cNvPr>
            <p:cNvSpPr/>
            <p:nvPr/>
          </p:nvSpPr>
          <p:spPr>
            <a:xfrm>
              <a:off x="3418269" y="4790962"/>
              <a:ext cx="885320"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C024025-066B-4C20-BA79-DA90600DC7E2}"/>
                </a:ext>
              </a:extLst>
            </p:cNvPr>
            <p:cNvSpPr/>
            <p:nvPr/>
          </p:nvSpPr>
          <p:spPr>
            <a:xfrm>
              <a:off x="1408730" y="4804910"/>
              <a:ext cx="553641"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55A21F0-08D9-43B3-B989-CB76E9E55927}"/>
                </a:ext>
              </a:extLst>
            </p:cNvPr>
            <p:cNvSpPr/>
            <p:nvPr/>
          </p:nvSpPr>
          <p:spPr>
            <a:xfrm>
              <a:off x="2909032" y="4877216"/>
              <a:ext cx="205856" cy="359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991BE410-65E7-437F-A796-05AC9752607F}"/>
              </a:ext>
            </a:extLst>
          </p:cNvPr>
          <p:cNvSpPr/>
          <p:nvPr/>
        </p:nvSpPr>
        <p:spPr>
          <a:xfrm>
            <a:off x="4644008" y="4092590"/>
            <a:ext cx="4176464" cy="236074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75D0B40-0965-4A25-8DD8-0ACDDE29842C}"/>
              </a:ext>
            </a:extLst>
          </p:cNvPr>
          <p:cNvSpPr/>
          <p:nvPr/>
        </p:nvSpPr>
        <p:spPr>
          <a:xfrm flipV="1">
            <a:off x="4644008" y="3721084"/>
            <a:ext cx="4176464" cy="360040"/>
          </a:xfrm>
          <a:prstGeom prst="rect">
            <a:avLst/>
          </a:prstGeom>
          <a:solidFill>
            <a:srgbClr val="5D661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559E19D-FC4F-46D3-8512-1EB71456256D}"/>
              </a:ext>
            </a:extLst>
          </p:cNvPr>
          <p:cNvSpPr/>
          <p:nvPr/>
        </p:nvSpPr>
        <p:spPr>
          <a:xfrm flipV="1">
            <a:off x="8510188" y="3770932"/>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2DF4C3-C901-48FF-A8DB-216E2DA4E9C8}"/>
              </a:ext>
            </a:extLst>
          </p:cNvPr>
          <p:cNvSpPr/>
          <p:nvPr/>
        </p:nvSpPr>
        <p:spPr>
          <a:xfrm flipV="1">
            <a:off x="8177766" y="3770932"/>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AF1AEE38-B49E-4D44-8B57-7C9E92FEB985}"/>
              </a:ext>
            </a:extLst>
          </p:cNvPr>
          <p:cNvCxnSpPr/>
          <p:nvPr/>
        </p:nvCxnSpPr>
        <p:spPr>
          <a:xfrm>
            <a:off x="8565965" y="3825958"/>
            <a:ext cx="144016" cy="1440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32008D2-3FFA-40BE-844C-2BFD90593108}"/>
              </a:ext>
            </a:extLst>
          </p:cNvPr>
          <p:cNvCxnSpPr>
            <a:cxnSpLocks/>
          </p:cNvCxnSpPr>
          <p:nvPr/>
        </p:nvCxnSpPr>
        <p:spPr>
          <a:xfrm flipV="1">
            <a:off x="8565965" y="3825958"/>
            <a:ext cx="136016" cy="1440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42C6E17-CC9D-41BE-B380-491E5E89B684}"/>
              </a:ext>
            </a:extLst>
          </p:cNvPr>
          <p:cNvSpPr/>
          <p:nvPr/>
        </p:nvSpPr>
        <p:spPr>
          <a:xfrm flipV="1">
            <a:off x="8215672" y="3807187"/>
            <a:ext cx="182880" cy="182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525A61E8-DAAF-4E49-824E-4C7971D75525}"/>
              </a:ext>
            </a:extLst>
          </p:cNvPr>
          <p:cNvCxnSpPr>
            <a:cxnSpLocks/>
          </p:cNvCxnSpPr>
          <p:nvPr/>
        </p:nvCxnSpPr>
        <p:spPr>
          <a:xfrm>
            <a:off x="7873067" y="3982036"/>
            <a:ext cx="2011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202F483-585C-40DF-BBBD-C0E473F37973}"/>
              </a:ext>
            </a:extLst>
          </p:cNvPr>
          <p:cNvSpPr txBox="1"/>
          <p:nvPr/>
        </p:nvSpPr>
        <p:spPr>
          <a:xfrm>
            <a:off x="4987567" y="3717032"/>
            <a:ext cx="1456641" cy="369332"/>
          </a:xfrm>
          <a:prstGeom prst="rect">
            <a:avLst/>
          </a:prstGeom>
          <a:noFill/>
        </p:spPr>
        <p:txBody>
          <a:bodyPr wrap="square">
            <a:spAutoFit/>
          </a:bodyPr>
          <a:lstStyle/>
          <a:p>
            <a:r>
              <a:rPr lang="en-US" dirty="0">
                <a:solidFill>
                  <a:schemeClr val="bg1"/>
                </a:solidFill>
              </a:rPr>
              <a:t>Hello world</a:t>
            </a:r>
          </a:p>
        </p:txBody>
      </p:sp>
      <p:sp>
        <p:nvSpPr>
          <p:cNvPr id="40" name="Rectangle 39">
            <a:extLst>
              <a:ext uri="{FF2B5EF4-FFF2-40B4-BE49-F238E27FC236}">
                <a16:creationId xmlns:a16="http://schemas.microsoft.com/office/drawing/2014/main" id="{D79CFAEF-3879-4974-A6EA-23D32485A545}"/>
              </a:ext>
            </a:extLst>
          </p:cNvPr>
          <p:cNvSpPr/>
          <p:nvPr/>
        </p:nvSpPr>
        <p:spPr>
          <a:xfrm>
            <a:off x="4708873" y="3765385"/>
            <a:ext cx="256032"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picture containing clock, food, room&#10;&#10;Description automatically generated">
            <a:extLst>
              <a:ext uri="{FF2B5EF4-FFF2-40B4-BE49-F238E27FC236}">
                <a16:creationId xmlns:a16="http://schemas.microsoft.com/office/drawing/2014/main" id="{C526C4C0-F3F2-42E7-88C8-D893C0108294}"/>
              </a:ext>
            </a:extLst>
          </p:cNvPr>
          <p:cNvPicPr>
            <a:picLocks noChangeAspect="1"/>
          </p:cNvPicPr>
          <p:nvPr/>
        </p:nvPicPr>
        <p:blipFill>
          <a:blip r:embed="rId5"/>
          <a:stretch>
            <a:fillRect/>
          </a:stretch>
        </p:blipFill>
        <p:spPr>
          <a:xfrm>
            <a:off x="4746368" y="3776851"/>
            <a:ext cx="181042" cy="233101"/>
          </a:xfrm>
          <a:prstGeom prst="rect">
            <a:avLst/>
          </a:prstGeom>
        </p:spPr>
      </p:pic>
      <p:sp>
        <p:nvSpPr>
          <p:cNvPr id="42" name="Rectangle 41">
            <a:extLst>
              <a:ext uri="{FF2B5EF4-FFF2-40B4-BE49-F238E27FC236}">
                <a16:creationId xmlns:a16="http://schemas.microsoft.com/office/drawing/2014/main" id="{25984A83-7EA2-4287-9FBB-C65DD4C927B1}"/>
              </a:ext>
            </a:extLst>
          </p:cNvPr>
          <p:cNvSpPr/>
          <p:nvPr/>
        </p:nvSpPr>
        <p:spPr>
          <a:xfrm flipV="1">
            <a:off x="7835695" y="3770686"/>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25D5EB-D8C7-426C-B8C9-521CBC70C528}"/>
              </a:ext>
            </a:extLst>
          </p:cNvPr>
          <p:cNvGrpSpPr/>
          <p:nvPr/>
        </p:nvGrpSpPr>
        <p:grpSpPr>
          <a:xfrm>
            <a:off x="6059236" y="4221088"/>
            <a:ext cx="1570584" cy="2078915"/>
            <a:chOff x="6059236" y="4274120"/>
            <a:chExt cx="1570584" cy="2078915"/>
          </a:xfrm>
        </p:grpSpPr>
        <p:sp>
          <p:nvSpPr>
            <p:cNvPr id="44" name="Rectangle: Rounded Corners 43">
              <a:extLst>
                <a:ext uri="{FF2B5EF4-FFF2-40B4-BE49-F238E27FC236}">
                  <a16:creationId xmlns:a16="http://schemas.microsoft.com/office/drawing/2014/main" id="{A6978EF6-06FA-4E64-BC1B-CFE8131EF52A}"/>
                </a:ext>
              </a:extLst>
            </p:cNvPr>
            <p:cNvSpPr/>
            <p:nvPr/>
          </p:nvSpPr>
          <p:spPr>
            <a:xfrm>
              <a:off x="6059236" y="5689540"/>
              <a:ext cx="1570584" cy="663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8D840A4-5824-4903-8843-ABFC59E851A1}"/>
                </a:ext>
              </a:extLst>
            </p:cNvPr>
            <p:cNvSpPr/>
            <p:nvPr/>
          </p:nvSpPr>
          <p:spPr>
            <a:xfrm>
              <a:off x="6171064" y="5212593"/>
              <a:ext cx="1346928" cy="314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503C0E5-5F44-4DB3-AFB5-5EC6442DE390}"/>
                </a:ext>
              </a:extLst>
            </p:cNvPr>
            <p:cNvSpPr/>
            <p:nvPr/>
          </p:nvSpPr>
          <p:spPr>
            <a:xfrm>
              <a:off x="6741600" y="4689437"/>
              <a:ext cx="205856" cy="359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B9A8A71-8322-4733-9BBA-A043A702BAE4}"/>
                </a:ext>
              </a:extLst>
            </p:cNvPr>
            <p:cNvSpPr/>
            <p:nvPr/>
          </p:nvSpPr>
          <p:spPr>
            <a:xfrm>
              <a:off x="6574150" y="4274120"/>
              <a:ext cx="540756" cy="254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Rounded Corners 52">
            <a:extLst>
              <a:ext uri="{FF2B5EF4-FFF2-40B4-BE49-F238E27FC236}">
                <a16:creationId xmlns:a16="http://schemas.microsoft.com/office/drawing/2014/main" id="{2B142FB9-B020-42F6-91C6-F91E967BC572}"/>
              </a:ext>
            </a:extLst>
          </p:cNvPr>
          <p:cNvSpPr/>
          <p:nvPr/>
        </p:nvSpPr>
        <p:spPr>
          <a:xfrm>
            <a:off x="401716" y="4149080"/>
            <a:ext cx="4057347" cy="1800200"/>
          </a:xfrm>
          <a:prstGeom prst="roundRect">
            <a:avLst/>
          </a:prstGeom>
          <a:no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0DBFFE7F-69A6-43CB-A6EA-2719A33E0E5A}"/>
              </a:ext>
            </a:extLst>
          </p:cNvPr>
          <p:cNvSpPr/>
          <p:nvPr/>
        </p:nvSpPr>
        <p:spPr>
          <a:xfrm>
            <a:off x="4712926" y="4141389"/>
            <a:ext cx="4057347" cy="2223111"/>
          </a:xfrm>
          <a:prstGeom prst="roundRect">
            <a:avLst/>
          </a:prstGeom>
          <a:no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EE8C787-155E-4A2C-8C58-8CB8B0627344}"/>
              </a:ext>
            </a:extLst>
          </p:cNvPr>
          <p:cNvGrpSpPr/>
          <p:nvPr/>
        </p:nvGrpSpPr>
        <p:grpSpPr>
          <a:xfrm>
            <a:off x="460084" y="4208023"/>
            <a:ext cx="3851689" cy="655861"/>
            <a:chOff x="551135" y="5859399"/>
            <a:chExt cx="3851689" cy="655861"/>
          </a:xfrm>
        </p:grpSpPr>
        <p:sp>
          <p:nvSpPr>
            <p:cNvPr id="56" name="Rectangle: Rounded Corners 55">
              <a:extLst>
                <a:ext uri="{FF2B5EF4-FFF2-40B4-BE49-F238E27FC236}">
                  <a16:creationId xmlns:a16="http://schemas.microsoft.com/office/drawing/2014/main" id="{9C7348AA-BF46-49F8-8B2E-35C30D0F64F7}"/>
                </a:ext>
              </a:extLst>
            </p:cNvPr>
            <p:cNvSpPr/>
            <p:nvPr/>
          </p:nvSpPr>
          <p:spPr>
            <a:xfrm>
              <a:off x="551135" y="5859399"/>
              <a:ext cx="759223"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B4B8659-EDB4-4CA3-9F1A-CFD98F177662}"/>
                </a:ext>
              </a:extLst>
            </p:cNvPr>
            <p:cNvSpPr/>
            <p:nvPr/>
          </p:nvSpPr>
          <p:spPr>
            <a:xfrm>
              <a:off x="2344846" y="5859399"/>
              <a:ext cx="360040" cy="655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737C8F9A-6FCD-4004-9689-5F783084654A}"/>
                </a:ext>
              </a:extLst>
            </p:cNvPr>
            <p:cNvSpPr/>
            <p:nvPr/>
          </p:nvSpPr>
          <p:spPr>
            <a:xfrm>
              <a:off x="3517504" y="5859399"/>
              <a:ext cx="885320"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6905EFFF-3CB2-4288-98CC-4E91BA8DBEB0}"/>
                </a:ext>
              </a:extLst>
            </p:cNvPr>
            <p:cNvSpPr/>
            <p:nvPr/>
          </p:nvSpPr>
          <p:spPr>
            <a:xfrm>
              <a:off x="1507965" y="5859399"/>
              <a:ext cx="553641"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FA09B83-3617-42C6-B14E-216DADCDF8EF}"/>
                </a:ext>
              </a:extLst>
            </p:cNvPr>
            <p:cNvSpPr/>
            <p:nvPr/>
          </p:nvSpPr>
          <p:spPr>
            <a:xfrm>
              <a:off x="3008267" y="5859399"/>
              <a:ext cx="205856" cy="359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7B7BE9C3-5D61-4222-8EE7-BA9F68425C11}"/>
              </a:ext>
            </a:extLst>
          </p:cNvPr>
          <p:cNvGrpSpPr/>
          <p:nvPr/>
        </p:nvGrpSpPr>
        <p:grpSpPr>
          <a:xfrm>
            <a:off x="460084" y="5204295"/>
            <a:ext cx="3851689" cy="655861"/>
            <a:chOff x="703535" y="6011799"/>
            <a:chExt cx="3851689" cy="655861"/>
          </a:xfrm>
        </p:grpSpPr>
        <p:sp>
          <p:nvSpPr>
            <p:cNvPr id="62" name="Rectangle: Rounded Corners 61">
              <a:extLst>
                <a:ext uri="{FF2B5EF4-FFF2-40B4-BE49-F238E27FC236}">
                  <a16:creationId xmlns:a16="http://schemas.microsoft.com/office/drawing/2014/main" id="{88CA6B89-C05C-45EE-8F0B-1E16943B1A51}"/>
                </a:ext>
              </a:extLst>
            </p:cNvPr>
            <p:cNvSpPr/>
            <p:nvPr/>
          </p:nvSpPr>
          <p:spPr>
            <a:xfrm>
              <a:off x="703535" y="6235612"/>
              <a:ext cx="759223"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9F0486C-BCAB-4EC4-82BD-98CBF6A3E5DB}"/>
                </a:ext>
              </a:extLst>
            </p:cNvPr>
            <p:cNvSpPr/>
            <p:nvPr/>
          </p:nvSpPr>
          <p:spPr>
            <a:xfrm>
              <a:off x="2497246" y="6011799"/>
              <a:ext cx="360040" cy="655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3D6B7806-5DFF-40F7-9365-4372F96A6B39}"/>
                </a:ext>
              </a:extLst>
            </p:cNvPr>
            <p:cNvSpPr/>
            <p:nvPr/>
          </p:nvSpPr>
          <p:spPr>
            <a:xfrm>
              <a:off x="3669904" y="6163604"/>
              <a:ext cx="885320"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808E7B0-8DF0-45EF-9F2C-1F470829FB82}"/>
                </a:ext>
              </a:extLst>
            </p:cNvPr>
            <p:cNvSpPr/>
            <p:nvPr/>
          </p:nvSpPr>
          <p:spPr>
            <a:xfrm>
              <a:off x="1660365" y="6163604"/>
              <a:ext cx="553641"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C4ADCB7-82C3-4296-B728-F9A62031A345}"/>
                </a:ext>
              </a:extLst>
            </p:cNvPr>
            <p:cNvSpPr/>
            <p:nvPr/>
          </p:nvSpPr>
          <p:spPr>
            <a:xfrm>
              <a:off x="3160667" y="6308215"/>
              <a:ext cx="205856" cy="359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FFBEC8B0-86F8-40B7-BCF5-ECA2D20CE268}"/>
              </a:ext>
            </a:extLst>
          </p:cNvPr>
          <p:cNvGrpSpPr/>
          <p:nvPr/>
        </p:nvGrpSpPr>
        <p:grpSpPr>
          <a:xfrm>
            <a:off x="4816696" y="4221088"/>
            <a:ext cx="1570584" cy="2078915"/>
            <a:chOff x="4816696" y="4221088"/>
            <a:chExt cx="1570584" cy="2078915"/>
          </a:xfrm>
        </p:grpSpPr>
        <p:sp>
          <p:nvSpPr>
            <p:cNvPr id="68" name="Rectangle: Rounded Corners 67">
              <a:extLst>
                <a:ext uri="{FF2B5EF4-FFF2-40B4-BE49-F238E27FC236}">
                  <a16:creationId xmlns:a16="http://schemas.microsoft.com/office/drawing/2014/main" id="{A4AF38E3-A493-486E-9104-097B0C0D374E}"/>
                </a:ext>
              </a:extLst>
            </p:cNvPr>
            <p:cNvSpPr/>
            <p:nvPr/>
          </p:nvSpPr>
          <p:spPr>
            <a:xfrm>
              <a:off x="4816696" y="5636508"/>
              <a:ext cx="1570584" cy="663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60AC682-9661-4C73-8E6C-75628204329D}"/>
                </a:ext>
              </a:extLst>
            </p:cNvPr>
            <p:cNvSpPr/>
            <p:nvPr/>
          </p:nvSpPr>
          <p:spPr>
            <a:xfrm>
              <a:off x="4816696" y="5159561"/>
              <a:ext cx="1346928" cy="314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9C7E8EA5-697E-44AE-87FA-C95DD66260B8}"/>
                </a:ext>
              </a:extLst>
            </p:cNvPr>
            <p:cNvSpPr/>
            <p:nvPr/>
          </p:nvSpPr>
          <p:spPr>
            <a:xfrm>
              <a:off x="4816696" y="4636405"/>
              <a:ext cx="205856" cy="359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283A10E6-EFF5-43C5-AE5B-95D90A42334A}"/>
                </a:ext>
              </a:extLst>
            </p:cNvPr>
            <p:cNvSpPr/>
            <p:nvPr/>
          </p:nvSpPr>
          <p:spPr>
            <a:xfrm>
              <a:off x="4816696" y="4221088"/>
              <a:ext cx="540756" cy="254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BFB0F5AE-02D0-4302-B1CC-23B15BD6499A}"/>
              </a:ext>
            </a:extLst>
          </p:cNvPr>
          <p:cNvGrpSpPr/>
          <p:nvPr/>
        </p:nvGrpSpPr>
        <p:grpSpPr>
          <a:xfrm>
            <a:off x="7080872" y="4223353"/>
            <a:ext cx="1570584" cy="2078915"/>
            <a:chOff x="7080872" y="4223353"/>
            <a:chExt cx="1570584" cy="2078915"/>
          </a:xfrm>
        </p:grpSpPr>
        <p:sp>
          <p:nvSpPr>
            <p:cNvPr id="74" name="Rectangle: Rounded Corners 73">
              <a:extLst>
                <a:ext uri="{FF2B5EF4-FFF2-40B4-BE49-F238E27FC236}">
                  <a16:creationId xmlns:a16="http://schemas.microsoft.com/office/drawing/2014/main" id="{12215DC9-17B4-4036-9739-C1366CBE1A24}"/>
                </a:ext>
              </a:extLst>
            </p:cNvPr>
            <p:cNvSpPr/>
            <p:nvPr/>
          </p:nvSpPr>
          <p:spPr>
            <a:xfrm>
              <a:off x="7080872" y="5638773"/>
              <a:ext cx="1570584" cy="663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86DA979-A22D-4A2E-8A3A-93C5FA467E4D}"/>
                </a:ext>
              </a:extLst>
            </p:cNvPr>
            <p:cNvSpPr/>
            <p:nvPr/>
          </p:nvSpPr>
          <p:spPr>
            <a:xfrm>
              <a:off x="7304528" y="5161826"/>
              <a:ext cx="1346928" cy="314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6D6EDF0F-ECCE-482D-9101-F089EE01F905}"/>
                </a:ext>
              </a:extLst>
            </p:cNvPr>
            <p:cNvSpPr/>
            <p:nvPr/>
          </p:nvSpPr>
          <p:spPr>
            <a:xfrm>
              <a:off x="8445600" y="4638670"/>
              <a:ext cx="205856" cy="359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242C8F3-9C6E-4D86-994C-1D29C5B8AEEB}"/>
                </a:ext>
              </a:extLst>
            </p:cNvPr>
            <p:cNvSpPr/>
            <p:nvPr/>
          </p:nvSpPr>
          <p:spPr>
            <a:xfrm>
              <a:off x="8110700" y="4223353"/>
              <a:ext cx="540756" cy="254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Audio 4">
            <a:hlinkClick r:id="" action="ppaction://media"/>
            <a:extLst>
              <a:ext uri="{FF2B5EF4-FFF2-40B4-BE49-F238E27FC236}">
                <a16:creationId xmlns:a16="http://schemas.microsoft.com/office/drawing/2014/main" id="{F29B239A-5ECE-4B91-A964-64F3CEE3291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70290478"/>
      </p:ext>
    </p:extLst>
  </p:cSld>
  <p:clrMapOvr>
    <a:masterClrMapping/>
  </p:clrMapOvr>
  <mc:AlternateContent xmlns:mc="http://schemas.openxmlformats.org/markup-compatibility/2006">
    <mc:Choice xmlns:p14="http://schemas.microsoft.com/office/powerpoint/2010/main" Requires="p14">
      <p:transition spd="slow" p14:dur="2000" advTm="64974"/>
    </mc:Choice>
    <mc:Fallback>
      <p:transition spd="slow" advTm="64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1"/>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72"/>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7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5"/>
                </p:tgtEl>
              </p:cMediaNode>
            </p:audio>
          </p:childTnLst>
        </p:cTn>
      </p:par>
    </p:tnLst>
    <p:bldLst>
      <p:bldP spid="28" grpId="0" animBg="1"/>
      <p:bldP spid="32" grpId="0" animBg="1"/>
      <p:bldP spid="33" grpId="0" animBg="1"/>
      <p:bldP spid="34" grpId="0" animBg="1"/>
      <p:bldP spid="37" grpId="0" animBg="1"/>
      <p:bldP spid="39" grpId="0"/>
      <p:bldP spid="40" grpId="0" animBg="1"/>
      <p:bldP spid="42" grpId="0" animBg="1"/>
      <p:bldP spid="5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Ordered display with panels</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a:xfrm>
            <a:off x="457200" y="1600200"/>
            <a:ext cx="8686800" cy="4525963"/>
          </a:xfrm>
        </p:spPr>
        <p:txBody>
          <a:bodyPr/>
          <a:lstStyle/>
          <a:p>
            <a:r>
              <a:rPr lang="en-US" dirty="0"/>
              <a:t>One possible widget a panel can contain is another panel</a:t>
            </a:r>
          </a:p>
          <a:p>
            <a:pPr lvl="1"/>
            <a:endParaRPr lang="en-US" dirty="0"/>
          </a:p>
          <a:p>
            <a:pPr lvl="1"/>
            <a:endParaRPr lang="en-US" dirty="0"/>
          </a:p>
          <a:p>
            <a:pPr marL="457200" lvl="1" indent="0">
              <a:buNone/>
            </a:pPr>
            <a:endParaRPr lang="en-US" dirty="0"/>
          </a:p>
        </p:txBody>
      </p:sp>
      <p:sp>
        <p:nvSpPr>
          <p:cNvPr id="12" name="Rectangle 11">
            <a:extLst>
              <a:ext uri="{FF2B5EF4-FFF2-40B4-BE49-F238E27FC236}">
                <a16:creationId xmlns:a16="http://schemas.microsoft.com/office/drawing/2014/main" id="{6492F497-518E-4ACB-9C35-600D90B5FB64}"/>
              </a:ext>
            </a:extLst>
          </p:cNvPr>
          <p:cNvSpPr/>
          <p:nvPr/>
        </p:nvSpPr>
        <p:spPr>
          <a:xfrm>
            <a:off x="336851" y="4092590"/>
            <a:ext cx="4176464" cy="19286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EF70B3D-07F1-43AF-848E-50B5A068E4A6}"/>
              </a:ext>
            </a:extLst>
          </p:cNvPr>
          <p:cNvSpPr/>
          <p:nvPr/>
        </p:nvSpPr>
        <p:spPr>
          <a:xfrm flipV="1">
            <a:off x="336851" y="3721084"/>
            <a:ext cx="4176464" cy="360040"/>
          </a:xfrm>
          <a:prstGeom prst="rect">
            <a:avLst/>
          </a:prstGeom>
          <a:solidFill>
            <a:srgbClr val="5D661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B69406-ECA6-473E-A32C-C4FFFB464530}"/>
              </a:ext>
            </a:extLst>
          </p:cNvPr>
          <p:cNvSpPr/>
          <p:nvPr/>
        </p:nvSpPr>
        <p:spPr>
          <a:xfrm flipV="1">
            <a:off x="4203031" y="3770932"/>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28FCC4-1CA8-4294-B8CD-FF43A8B014E3}"/>
              </a:ext>
            </a:extLst>
          </p:cNvPr>
          <p:cNvSpPr/>
          <p:nvPr/>
        </p:nvSpPr>
        <p:spPr>
          <a:xfrm flipV="1">
            <a:off x="3870609" y="3770932"/>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577A743-EB47-4A43-892D-D51B6453B960}"/>
              </a:ext>
            </a:extLst>
          </p:cNvPr>
          <p:cNvCxnSpPr/>
          <p:nvPr/>
        </p:nvCxnSpPr>
        <p:spPr>
          <a:xfrm>
            <a:off x="4258808" y="3825958"/>
            <a:ext cx="144016" cy="1440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AAC19C-872A-4F39-8420-A5001BB0B5D0}"/>
              </a:ext>
            </a:extLst>
          </p:cNvPr>
          <p:cNvCxnSpPr>
            <a:cxnSpLocks/>
          </p:cNvCxnSpPr>
          <p:nvPr/>
        </p:nvCxnSpPr>
        <p:spPr>
          <a:xfrm flipV="1">
            <a:off x="4258808" y="3825958"/>
            <a:ext cx="136016" cy="1440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BE8ADDA-F524-4435-9341-6650DE39203A}"/>
              </a:ext>
            </a:extLst>
          </p:cNvPr>
          <p:cNvSpPr/>
          <p:nvPr/>
        </p:nvSpPr>
        <p:spPr>
          <a:xfrm flipV="1">
            <a:off x="3908515" y="3807187"/>
            <a:ext cx="182880" cy="182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5EE019A6-4CDC-4E6E-BD4E-6EDA52EC8B9A}"/>
              </a:ext>
            </a:extLst>
          </p:cNvPr>
          <p:cNvCxnSpPr>
            <a:cxnSpLocks/>
          </p:cNvCxnSpPr>
          <p:nvPr/>
        </p:nvCxnSpPr>
        <p:spPr>
          <a:xfrm>
            <a:off x="3565910" y="3982036"/>
            <a:ext cx="2011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1BF7550-841D-4BF6-AE29-7916955425BD}"/>
              </a:ext>
            </a:extLst>
          </p:cNvPr>
          <p:cNvSpPr txBox="1"/>
          <p:nvPr/>
        </p:nvSpPr>
        <p:spPr>
          <a:xfrm>
            <a:off x="680410" y="3717032"/>
            <a:ext cx="1456641" cy="369332"/>
          </a:xfrm>
          <a:prstGeom prst="rect">
            <a:avLst/>
          </a:prstGeom>
          <a:noFill/>
        </p:spPr>
        <p:txBody>
          <a:bodyPr wrap="square">
            <a:spAutoFit/>
          </a:bodyPr>
          <a:lstStyle/>
          <a:p>
            <a:r>
              <a:rPr lang="en-US" dirty="0">
                <a:solidFill>
                  <a:schemeClr val="bg1"/>
                </a:solidFill>
              </a:rPr>
              <a:t>Hello world</a:t>
            </a:r>
          </a:p>
        </p:txBody>
      </p:sp>
      <p:sp>
        <p:nvSpPr>
          <p:cNvPr id="22" name="Rectangle 21">
            <a:extLst>
              <a:ext uri="{FF2B5EF4-FFF2-40B4-BE49-F238E27FC236}">
                <a16:creationId xmlns:a16="http://schemas.microsoft.com/office/drawing/2014/main" id="{596F18DF-3F8E-417E-93D3-E8E1A28C4DF3}"/>
              </a:ext>
            </a:extLst>
          </p:cNvPr>
          <p:cNvSpPr/>
          <p:nvPr/>
        </p:nvSpPr>
        <p:spPr>
          <a:xfrm>
            <a:off x="401716" y="3765385"/>
            <a:ext cx="256032"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clock, food, room&#10;&#10;Description automatically generated">
            <a:extLst>
              <a:ext uri="{FF2B5EF4-FFF2-40B4-BE49-F238E27FC236}">
                <a16:creationId xmlns:a16="http://schemas.microsoft.com/office/drawing/2014/main" id="{F403AF27-9996-4025-921F-54C4331D6C4A}"/>
              </a:ext>
            </a:extLst>
          </p:cNvPr>
          <p:cNvPicPr>
            <a:picLocks noChangeAspect="1"/>
          </p:cNvPicPr>
          <p:nvPr/>
        </p:nvPicPr>
        <p:blipFill>
          <a:blip r:embed="rId5"/>
          <a:stretch>
            <a:fillRect/>
          </a:stretch>
        </p:blipFill>
        <p:spPr>
          <a:xfrm>
            <a:off x="439211" y="3776851"/>
            <a:ext cx="181042" cy="233101"/>
          </a:xfrm>
          <a:prstGeom prst="rect">
            <a:avLst/>
          </a:prstGeom>
        </p:spPr>
      </p:pic>
      <p:sp>
        <p:nvSpPr>
          <p:cNvPr id="24" name="Rectangle 23">
            <a:extLst>
              <a:ext uri="{FF2B5EF4-FFF2-40B4-BE49-F238E27FC236}">
                <a16:creationId xmlns:a16="http://schemas.microsoft.com/office/drawing/2014/main" id="{9430406F-656D-445D-8E99-721364350AD2}"/>
              </a:ext>
            </a:extLst>
          </p:cNvPr>
          <p:cNvSpPr/>
          <p:nvPr/>
        </p:nvSpPr>
        <p:spPr>
          <a:xfrm flipV="1">
            <a:off x="3528538" y="3770686"/>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C5192385-A09A-4B3D-AF7B-E4F62076F3D3}"/>
              </a:ext>
            </a:extLst>
          </p:cNvPr>
          <p:cNvSpPr/>
          <p:nvPr/>
        </p:nvSpPr>
        <p:spPr>
          <a:xfrm>
            <a:off x="1371078" y="4908746"/>
            <a:ext cx="759223"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8A4C9D0-8266-4494-BF8C-3E2143379D0D}"/>
              </a:ext>
            </a:extLst>
          </p:cNvPr>
          <p:cNvSpPr/>
          <p:nvPr/>
        </p:nvSpPr>
        <p:spPr>
          <a:xfrm>
            <a:off x="2339752" y="4293096"/>
            <a:ext cx="360040" cy="655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E6BD0C9-2D1C-48E4-B872-54108B3DEF6A}"/>
              </a:ext>
            </a:extLst>
          </p:cNvPr>
          <p:cNvSpPr/>
          <p:nvPr/>
        </p:nvSpPr>
        <p:spPr>
          <a:xfrm>
            <a:off x="3418269" y="4293096"/>
            <a:ext cx="885320"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C024025-066B-4C20-BA79-DA90600DC7E2}"/>
              </a:ext>
            </a:extLst>
          </p:cNvPr>
          <p:cNvSpPr/>
          <p:nvPr/>
        </p:nvSpPr>
        <p:spPr>
          <a:xfrm>
            <a:off x="1491774" y="4276885"/>
            <a:ext cx="535480"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55A21F0-08D9-43B3-B989-CB76E9E55927}"/>
              </a:ext>
            </a:extLst>
          </p:cNvPr>
          <p:cNvSpPr/>
          <p:nvPr/>
        </p:nvSpPr>
        <p:spPr>
          <a:xfrm>
            <a:off x="2987824" y="4293096"/>
            <a:ext cx="205856" cy="359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91BE410-65E7-437F-A796-05AC9752607F}"/>
              </a:ext>
            </a:extLst>
          </p:cNvPr>
          <p:cNvSpPr/>
          <p:nvPr/>
        </p:nvSpPr>
        <p:spPr>
          <a:xfrm>
            <a:off x="4644008" y="4092590"/>
            <a:ext cx="4176464" cy="236074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75D0B40-0965-4A25-8DD8-0ACDDE29842C}"/>
              </a:ext>
            </a:extLst>
          </p:cNvPr>
          <p:cNvSpPr/>
          <p:nvPr/>
        </p:nvSpPr>
        <p:spPr>
          <a:xfrm flipV="1">
            <a:off x="4644008" y="3721084"/>
            <a:ext cx="4176464" cy="360040"/>
          </a:xfrm>
          <a:prstGeom prst="rect">
            <a:avLst/>
          </a:prstGeom>
          <a:solidFill>
            <a:srgbClr val="5D661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559E19D-FC4F-46D3-8512-1EB71456256D}"/>
              </a:ext>
            </a:extLst>
          </p:cNvPr>
          <p:cNvSpPr/>
          <p:nvPr/>
        </p:nvSpPr>
        <p:spPr>
          <a:xfrm flipV="1">
            <a:off x="8510188" y="3770932"/>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2DF4C3-C901-48FF-A8DB-216E2DA4E9C8}"/>
              </a:ext>
            </a:extLst>
          </p:cNvPr>
          <p:cNvSpPr/>
          <p:nvPr/>
        </p:nvSpPr>
        <p:spPr>
          <a:xfrm flipV="1">
            <a:off x="8177766" y="3770932"/>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AF1AEE38-B49E-4D44-8B57-7C9E92FEB985}"/>
              </a:ext>
            </a:extLst>
          </p:cNvPr>
          <p:cNvCxnSpPr/>
          <p:nvPr/>
        </p:nvCxnSpPr>
        <p:spPr>
          <a:xfrm>
            <a:off x="8565965" y="3825958"/>
            <a:ext cx="144016" cy="1440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32008D2-3FFA-40BE-844C-2BFD90593108}"/>
              </a:ext>
            </a:extLst>
          </p:cNvPr>
          <p:cNvCxnSpPr>
            <a:cxnSpLocks/>
          </p:cNvCxnSpPr>
          <p:nvPr/>
        </p:nvCxnSpPr>
        <p:spPr>
          <a:xfrm flipV="1">
            <a:off x="8565965" y="3825958"/>
            <a:ext cx="136016" cy="1440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42C6E17-CC9D-41BE-B380-491E5E89B684}"/>
              </a:ext>
            </a:extLst>
          </p:cNvPr>
          <p:cNvSpPr/>
          <p:nvPr/>
        </p:nvSpPr>
        <p:spPr>
          <a:xfrm flipV="1">
            <a:off x="8215672" y="3807187"/>
            <a:ext cx="182880" cy="182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525A61E8-DAAF-4E49-824E-4C7971D75525}"/>
              </a:ext>
            </a:extLst>
          </p:cNvPr>
          <p:cNvCxnSpPr>
            <a:cxnSpLocks/>
          </p:cNvCxnSpPr>
          <p:nvPr/>
        </p:nvCxnSpPr>
        <p:spPr>
          <a:xfrm>
            <a:off x="7873067" y="3982036"/>
            <a:ext cx="2011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202F483-585C-40DF-BBBD-C0E473F37973}"/>
              </a:ext>
            </a:extLst>
          </p:cNvPr>
          <p:cNvSpPr txBox="1"/>
          <p:nvPr/>
        </p:nvSpPr>
        <p:spPr>
          <a:xfrm>
            <a:off x="4987567" y="3717032"/>
            <a:ext cx="1456641" cy="369332"/>
          </a:xfrm>
          <a:prstGeom prst="rect">
            <a:avLst/>
          </a:prstGeom>
          <a:noFill/>
        </p:spPr>
        <p:txBody>
          <a:bodyPr wrap="square">
            <a:spAutoFit/>
          </a:bodyPr>
          <a:lstStyle/>
          <a:p>
            <a:r>
              <a:rPr lang="en-US" dirty="0">
                <a:solidFill>
                  <a:schemeClr val="bg1"/>
                </a:solidFill>
              </a:rPr>
              <a:t>Hello world</a:t>
            </a:r>
          </a:p>
        </p:txBody>
      </p:sp>
      <p:sp>
        <p:nvSpPr>
          <p:cNvPr id="40" name="Rectangle 39">
            <a:extLst>
              <a:ext uri="{FF2B5EF4-FFF2-40B4-BE49-F238E27FC236}">
                <a16:creationId xmlns:a16="http://schemas.microsoft.com/office/drawing/2014/main" id="{D79CFAEF-3879-4974-A6EA-23D32485A545}"/>
              </a:ext>
            </a:extLst>
          </p:cNvPr>
          <p:cNvSpPr/>
          <p:nvPr/>
        </p:nvSpPr>
        <p:spPr>
          <a:xfrm>
            <a:off x="4708873" y="3765385"/>
            <a:ext cx="256032"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picture containing clock, food, room&#10;&#10;Description automatically generated">
            <a:extLst>
              <a:ext uri="{FF2B5EF4-FFF2-40B4-BE49-F238E27FC236}">
                <a16:creationId xmlns:a16="http://schemas.microsoft.com/office/drawing/2014/main" id="{C526C4C0-F3F2-42E7-88C8-D893C0108294}"/>
              </a:ext>
            </a:extLst>
          </p:cNvPr>
          <p:cNvPicPr>
            <a:picLocks noChangeAspect="1"/>
          </p:cNvPicPr>
          <p:nvPr/>
        </p:nvPicPr>
        <p:blipFill>
          <a:blip r:embed="rId5"/>
          <a:stretch>
            <a:fillRect/>
          </a:stretch>
        </p:blipFill>
        <p:spPr>
          <a:xfrm>
            <a:off x="4746368" y="3776851"/>
            <a:ext cx="181042" cy="233101"/>
          </a:xfrm>
          <a:prstGeom prst="rect">
            <a:avLst/>
          </a:prstGeom>
        </p:spPr>
      </p:pic>
      <p:sp>
        <p:nvSpPr>
          <p:cNvPr id="42" name="Rectangle 41">
            <a:extLst>
              <a:ext uri="{FF2B5EF4-FFF2-40B4-BE49-F238E27FC236}">
                <a16:creationId xmlns:a16="http://schemas.microsoft.com/office/drawing/2014/main" id="{25984A83-7EA2-4287-9FBB-C65DD4C927B1}"/>
              </a:ext>
            </a:extLst>
          </p:cNvPr>
          <p:cNvSpPr/>
          <p:nvPr/>
        </p:nvSpPr>
        <p:spPr>
          <a:xfrm flipV="1">
            <a:off x="7835695" y="3770686"/>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A6978EF6-06FA-4E64-BC1B-CFE8131EF52A}"/>
              </a:ext>
            </a:extLst>
          </p:cNvPr>
          <p:cNvSpPr/>
          <p:nvPr/>
        </p:nvSpPr>
        <p:spPr>
          <a:xfrm>
            <a:off x="6059236" y="5689540"/>
            <a:ext cx="1570584" cy="663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8D840A4-5824-4903-8843-ABFC59E851A1}"/>
              </a:ext>
            </a:extLst>
          </p:cNvPr>
          <p:cNvSpPr/>
          <p:nvPr/>
        </p:nvSpPr>
        <p:spPr>
          <a:xfrm>
            <a:off x="7300187" y="5230723"/>
            <a:ext cx="1346928" cy="314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503C0E5-5F44-4DB3-AFB5-5EC6442DE390}"/>
              </a:ext>
            </a:extLst>
          </p:cNvPr>
          <p:cNvSpPr/>
          <p:nvPr/>
        </p:nvSpPr>
        <p:spPr>
          <a:xfrm>
            <a:off x="6680744" y="4207262"/>
            <a:ext cx="205856" cy="359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B9A8A71-8322-4733-9BBA-A043A702BAE4}"/>
              </a:ext>
            </a:extLst>
          </p:cNvPr>
          <p:cNvSpPr/>
          <p:nvPr/>
        </p:nvSpPr>
        <p:spPr>
          <a:xfrm>
            <a:off x="574860" y="4293096"/>
            <a:ext cx="540756" cy="254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85EC3DE-DCFD-496C-94C5-883D2E0878FD}"/>
              </a:ext>
            </a:extLst>
          </p:cNvPr>
          <p:cNvSpPr/>
          <p:nvPr/>
        </p:nvSpPr>
        <p:spPr>
          <a:xfrm>
            <a:off x="1259632" y="4149080"/>
            <a:ext cx="990749" cy="1800200"/>
          </a:xfrm>
          <a:prstGeom prst="roundRect">
            <a:avLst/>
          </a:prstGeom>
          <a:no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15CABE3-3C60-4F4B-8A94-72A960AD9A79}"/>
              </a:ext>
            </a:extLst>
          </p:cNvPr>
          <p:cNvSpPr/>
          <p:nvPr/>
        </p:nvSpPr>
        <p:spPr>
          <a:xfrm>
            <a:off x="1656586" y="5474015"/>
            <a:ext cx="205856" cy="359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F43374D2-922D-4240-9F5B-4425AD29B643}"/>
              </a:ext>
            </a:extLst>
          </p:cNvPr>
          <p:cNvSpPr/>
          <p:nvPr/>
        </p:nvSpPr>
        <p:spPr>
          <a:xfrm>
            <a:off x="4711270" y="4720578"/>
            <a:ext cx="4057346" cy="911234"/>
          </a:xfrm>
          <a:prstGeom prst="roundRect">
            <a:avLst/>
          </a:prstGeom>
          <a:no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B2B01499-7411-42F8-9491-C33E51CEBE20}"/>
              </a:ext>
            </a:extLst>
          </p:cNvPr>
          <p:cNvSpPr/>
          <p:nvPr/>
        </p:nvSpPr>
        <p:spPr>
          <a:xfrm>
            <a:off x="7873067" y="4824919"/>
            <a:ext cx="759223" cy="3141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9A1D167A-F2FF-418F-846F-14E3C386B49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74323119"/>
      </p:ext>
    </p:extLst>
  </p:cSld>
  <p:clrMapOvr>
    <a:masterClrMapping/>
  </p:clrMapOvr>
  <mc:AlternateContent xmlns:mc="http://schemas.openxmlformats.org/markup-compatibility/2006">
    <mc:Choice xmlns:p14="http://schemas.microsoft.com/office/powerpoint/2010/main" Requires="p14">
      <p:transition spd="slow" p14:dur="2000" advTm="85894"/>
    </mc:Choice>
    <mc:Fallback>
      <p:transition spd="slow" advTm="85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8"/>
                </p:tgtEl>
              </p:cMediaNode>
            </p:audio>
          </p:childTnLst>
        </p:cTn>
      </p:par>
    </p:tnLst>
    <p:bldLst>
      <p:bldP spid="28" grpId="0" animBg="1"/>
      <p:bldP spid="32" grpId="0" animBg="1"/>
      <p:bldP spid="33" grpId="0" animBg="1"/>
      <p:bldP spid="34" grpId="0" animBg="1"/>
      <p:bldP spid="37" grpId="0" animBg="1"/>
      <p:bldP spid="39" grpId="0"/>
      <p:bldP spid="40" grpId="0" animBg="1"/>
      <p:bldP spid="42" grpId="0" animBg="1"/>
      <p:bldP spid="44" grpId="0" animBg="1"/>
      <p:bldP spid="47" grpId="0" animBg="1"/>
      <p:bldP spid="51" grpId="0" animBg="1"/>
      <p:bldP spid="46"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7FF30-113D-4CA3-BD34-77EB6F7E4DB6}"/>
              </a:ext>
            </a:extLst>
          </p:cNvPr>
          <p:cNvSpPr>
            <a:spLocks noGrp="1"/>
          </p:cNvSpPr>
          <p:nvPr>
            <p:ph type="title"/>
          </p:nvPr>
        </p:nvSpPr>
        <p:spPr/>
        <p:txBody>
          <a:bodyPr/>
          <a:lstStyle/>
          <a:p>
            <a:r>
              <a:rPr lang="en-US" dirty="0"/>
              <a:t>Ordered display with panels</a:t>
            </a:r>
          </a:p>
        </p:txBody>
      </p:sp>
      <p:sp>
        <p:nvSpPr>
          <p:cNvPr id="3" name="Content Placeholder 2">
            <a:extLst>
              <a:ext uri="{FF2B5EF4-FFF2-40B4-BE49-F238E27FC236}">
                <a16:creationId xmlns:a16="http://schemas.microsoft.com/office/drawing/2014/main" id="{D7611452-D73A-4A6B-B322-0F934B754B4F}"/>
              </a:ext>
            </a:extLst>
          </p:cNvPr>
          <p:cNvSpPr>
            <a:spLocks noGrp="1"/>
          </p:cNvSpPr>
          <p:nvPr>
            <p:ph idx="1"/>
          </p:nvPr>
        </p:nvSpPr>
        <p:spPr>
          <a:xfrm>
            <a:off x="457200" y="1600200"/>
            <a:ext cx="8686800" cy="4525963"/>
          </a:xfrm>
        </p:spPr>
        <p:txBody>
          <a:bodyPr/>
          <a:lstStyle/>
          <a:p>
            <a:r>
              <a:rPr lang="en-US" dirty="0"/>
              <a:t>Before we continue:</a:t>
            </a:r>
          </a:p>
          <a:p>
            <a:pPr lvl="1"/>
            <a:r>
              <a:rPr lang="en-US" dirty="0"/>
              <a:t>Both window frames and window dialogs contain a single panel</a:t>
            </a:r>
          </a:p>
          <a:p>
            <a:pPr lvl="1"/>
            <a:r>
              <a:rPr lang="en-US" dirty="0"/>
              <a:t>A panel contains an ordered list of widgets</a:t>
            </a:r>
          </a:p>
          <a:p>
            <a:pPr lvl="1"/>
            <a:r>
              <a:rPr lang="en-US" dirty="0"/>
              <a:t>The panel has an orientation, either horizontal or vertical</a:t>
            </a:r>
          </a:p>
          <a:p>
            <a:pPr lvl="1"/>
            <a:r>
              <a:rPr lang="en-US" dirty="0"/>
              <a:t>Within the panel, any widgets may be aligned</a:t>
            </a:r>
          </a:p>
          <a:p>
            <a:pPr lvl="1"/>
            <a:r>
              <a:rPr lang="en-US" dirty="0"/>
              <a:t>Panels can contain panels as well as visible widgets</a:t>
            </a:r>
          </a:p>
          <a:p>
            <a:pPr lvl="1"/>
            <a:endParaRPr lang="en-US" dirty="0"/>
          </a:p>
          <a:p>
            <a:pPr lvl="1"/>
            <a:endParaRPr lang="en-US" dirty="0"/>
          </a:p>
          <a:p>
            <a:pPr marL="457200" lvl="1" indent="0">
              <a:buNone/>
            </a:pPr>
            <a:endParaRPr lang="en-US" dirty="0"/>
          </a:p>
        </p:txBody>
      </p:sp>
      <p:sp>
        <p:nvSpPr>
          <p:cNvPr id="12" name="Rectangle 11">
            <a:extLst>
              <a:ext uri="{FF2B5EF4-FFF2-40B4-BE49-F238E27FC236}">
                <a16:creationId xmlns:a16="http://schemas.microsoft.com/office/drawing/2014/main" id="{6492F497-518E-4ACB-9C35-600D90B5FB64}"/>
              </a:ext>
            </a:extLst>
          </p:cNvPr>
          <p:cNvSpPr/>
          <p:nvPr/>
        </p:nvSpPr>
        <p:spPr>
          <a:xfrm>
            <a:off x="336851" y="4092590"/>
            <a:ext cx="4176464" cy="192869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EF70B3D-07F1-43AF-848E-50B5A068E4A6}"/>
              </a:ext>
            </a:extLst>
          </p:cNvPr>
          <p:cNvSpPr/>
          <p:nvPr/>
        </p:nvSpPr>
        <p:spPr>
          <a:xfrm flipV="1">
            <a:off x="336851" y="3721084"/>
            <a:ext cx="4176464" cy="360040"/>
          </a:xfrm>
          <a:prstGeom prst="rect">
            <a:avLst/>
          </a:prstGeom>
          <a:solidFill>
            <a:srgbClr val="5D661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B69406-ECA6-473E-A32C-C4FFFB464530}"/>
              </a:ext>
            </a:extLst>
          </p:cNvPr>
          <p:cNvSpPr/>
          <p:nvPr/>
        </p:nvSpPr>
        <p:spPr>
          <a:xfrm flipV="1">
            <a:off x="4203031" y="3770932"/>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28FCC4-1CA8-4294-B8CD-FF43A8B014E3}"/>
              </a:ext>
            </a:extLst>
          </p:cNvPr>
          <p:cNvSpPr/>
          <p:nvPr/>
        </p:nvSpPr>
        <p:spPr>
          <a:xfrm flipV="1">
            <a:off x="3870609" y="3770932"/>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577A743-EB47-4A43-892D-D51B6453B960}"/>
              </a:ext>
            </a:extLst>
          </p:cNvPr>
          <p:cNvCxnSpPr/>
          <p:nvPr/>
        </p:nvCxnSpPr>
        <p:spPr>
          <a:xfrm>
            <a:off x="4258808" y="3825958"/>
            <a:ext cx="144016" cy="1440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AAC19C-872A-4F39-8420-A5001BB0B5D0}"/>
              </a:ext>
            </a:extLst>
          </p:cNvPr>
          <p:cNvCxnSpPr>
            <a:cxnSpLocks/>
          </p:cNvCxnSpPr>
          <p:nvPr/>
        </p:nvCxnSpPr>
        <p:spPr>
          <a:xfrm flipV="1">
            <a:off x="4258808" y="3825958"/>
            <a:ext cx="136016" cy="1440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BE8ADDA-F524-4435-9341-6650DE39203A}"/>
              </a:ext>
            </a:extLst>
          </p:cNvPr>
          <p:cNvSpPr/>
          <p:nvPr/>
        </p:nvSpPr>
        <p:spPr>
          <a:xfrm flipV="1">
            <a:off x="3908515" y="3807187"/>
            <a:ext cx="182880" cy="182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5EE019A6-4CDC-4E6E-BD4E-6EDA52EC8B9A}"/>
              </a:ext>
            </a:extLst>
          </p:cNvPr>
          <p:cNvCxnSpPr>
            <a:cxnSpLocks/>
          </p:cNvCxnSpPr>
          <p:nvPr/>
        </p:nvCxnSpPr>
        <p:spPr>
          <a:xfrm>
            <a:off x="3565910" y="3982036"/>
            <a:ext cx="2011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1BF7550-841D-4BF6-AE29-7916955425BD}"/>
              </a:ext>
            </a:extLst>
          </p:cNvPr>
          <p:cNvSpPr txBox="1"/>
          <p:nvPr/>
        </p:nvSpPr>
        <p:spPr>
          <a:xfrm>
            <a:off x="680410" y="3717032"/>
            <a:ext cx="1456641" cy="369332"/>
          </a:xfrm>
          <a:prstGeom prst="rect">
            <a:avLst/>
          </a:prstGeom>
          <a:noFill/>
        </p:spPr>
        <p:txBody>
          <a:bodyPr wrap="square">
            <a:spAutoFit/>
          </a:bodyPr>
          <a:lstStyle/>
          <a:p>
            <a:r>
              <a:rPr lang="en-US" dirty="0">
                <a:solidFill>
                  <a:schemeClr val="bg1"/>
                </a:solidFill>
              </a:rPr>
              <a:t>Hello world</a:t>
            </a:r>
          </a:p>
        </p:txBody>
      </p:sp>
      <p:sp>
        <p:nvSpPr>
          <p:cNvPr id="22" name="Rectangle 21">
            <a:extLst>
              <a:ext uri="{FF2B5EF4-FFF2-40B4-BE49-F238E27FC236}">
                <a16:creationId xmlns:a16="http://schemas.microsoft.com/office/drawing/2014/main" id="{596F18DF-3F8E-417E-93D3-E8E1A28C4DF3}"/>
              </a:ext>
            </a:extLst>
          </p:cNvPr>
          <p:cNvSpPr/>
          <p:nvPr/>
        </p:nvSpPr>
        <p:spPr>
          <a:xfrm>
            <a:off x="401716" y="3765385"/>
            <a:ext cx="256032"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clock, food, room&#10;&#10;Description automatically generated">
            <a:extLst>
              <a:ext uri="{FF2B5EF4-FFF2-40B4-BE49-F238E27FC236}">
                <a16:creationId xmlns:a16="http://schemas.microsoft.com/office/drawing/2014/main" id="{F403AF27-9996-4025-921F-54C4331D6C4A}"/>
              </a:ext>
            </a:extLst>
          </p:cNvPr>
          <p:cNvPicPr>
            <a:picLocks noChangeAspect="1"/>
          </p:cNvPicPr>
          <p:nvPr/>
        </p:nvPicPr>
        <p:blipFill>
          <a:blip r:embed="rId5"/>
          <a:stretch>
            <a:fillRect/>
          </a:stretch>
        </p:blipFill>
        <p:spPr>
          <a:xfrm>
            <a:off x="439211" y="3776851"/>
            <a:ext cx="181042" cy="233101"/>
          </a:xfrm>
          <a:prstGeom prst="rect">
            <a:avLst/>
          </a:prstGeom>
        </p:spPr>
      </p:pic>
      <p:sp>
        <p:nvSpPr>
          <p:cNvPr id="24" name="Rectangle 23">
            <a:extLst>
              <a:ext uri="{FF2B5EF4-FFF2-40B4-BE49-F238E27FC236}">
                <a16:creationId xmlns:a16="http://schemas.microsoft.com/office/drawing/2014/main" id="{9430406F-656D-445D-8E99-721364350AD2}"/>
              </a:ext>
            </a:extLst>
          </p:cNvPr>
          <p:cNvSpPr/>
          <p:nvPr/>
        </p:nvSpPr>
        <p:spPr>
          <a:xfrm flipV="1">
            <a:off x="3528538" y="3770686"/>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C5192385-A09A-4B3D-AF7B-E4F62076F3D3}"/>
              </a:ext>
            </a:extLst>
          </p:cNvPr>
          <p:cNvSpPr/>
          <p:nvPr/>
        </p:nvSpPr>
        <p:spPr>
          <a:xfrm>
            <a:off x="1371078" y="4908746"/>
            <a:ext cx="759223" cy="4320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8A4C9D0-8266-4494-BF8C-3E2143379D0D}"/>
              </a:ext>
            </a:extLst>
          </p:cNvPr>
          <p:cNvSpPr/>
          <p:nvPr/>
        </p:nvSpPr>
        <p:spPr>
          <a:xfrm>
            <a:off x="2339752" y="4293096"/>
            <a:ext cx="360040" cy="6558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E6BD0C9-2D1C-48E4-B872-54108B3DEF6A}"/>
              </a:ext>
            </a:extLst>
          </p:cNvPr>
          <p:cNvSpPr/>
          <p:nvPr/>
        </p:nvSpPr>
        <p:spPr>
          <a:xfrm>
            <a:off x="3418269" y="4293096"/>
            <a:ext cx="885320"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C024025-066B-4C20-BA79-DA90600DC7E2}"/>
              </a:ext>
            </a:extLst>
          </p:cNvPr>
          <p:cNvSpPr/>
          <p:nvPr/>
        </p:nvSpPr>
        <p:spPr>
          <a:xfrm>
            <a:off x="1491774" y="4276885"/>
            <a:ext cx="535480"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55A21F0-08D9-43B3-B989-CB76E9E55927}"/>
              </a:ext>
            </a:extLst>
          </p:cNvPr>
          <p:cNvSpPr/>
          <p:nvPr/>
        </p:nvSpPr>
        <p:spPr>
          <a:xfrm>
            <a:off x="2987824" y="4293096"/>
            <a:ext cx="205856" cy="359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91BE410-65E7-437F-A796-05AC9752607F}"/>
              </a:ext>
            </a:extLst>
          </p:cNvPr>
          <p:cNvSpPr/>
          <p:nvPr/>
        </p:nvSpPr>
        <p:spPr>
          <a:xfrm>
            <a:off x="4644008" y="4092590"/>
            <a:ext cx="4176464" cy="236074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75D0B40-0965-4A25-8DD8-0ACDDE29842C}"/>
              </a:ext>
            </a:extLst>
          </p:cNvPr>
          <p:cNvSpPr/>
          <p:nvPr/>
        </p:nvSpPr>
        <p:spPr>
          <a:xfrm flipV="1">
            <a:off x="4644008" y="3721084"/>
            <a:ext cx="4176464" cy="360040"/>
          </a:xfrm>
          <a:prstGeom prst="rect">
            <a:avLst/>
          </a:prstGeom>
          <a:solidFill>
            <a:srgbClr val="5D661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559E19D-FC4F-46D3-8512-1EB71456256D}"/>
              </a:ext>
            </a:extLst>
          </p:cNvPr>
          <p:cNvSpPr/>
          <p:nvPr/>
        </p:nvSpPr>
        <p:spPr>
          <a:xfrm flipV="1">
            <a:off x="8510188" y="3770932"/>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2DF4C3-C901-48FF-A8DB-216E2DA4E9C8}"/>
              </a:ext>
            </a:extLst>
          </p:cNvPr>
          <p:cNvSpPr/>
          <p:nvPr/>
        </p:nvSpPr>
        <p:spPr>
          <a:xfrm flipV="1">
            <a:off x="8177766" y="3770932"/>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AF1AEE38-B49E-4D44-8B57-7C9E92FEB985}"/>
              </a:ext>
            </a:extLst>
          </p:cNvPr>
          <p:cNvCxnSpPr/>
          <p:nvPr/>
        </p:nvCxnSpPr>
        <p:spPr>
          <a:xfrm>
            <a:off x="8565965" y="3825958"/>
            <a:ext cx="144016" cy="1440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32008D2-3FFA-40BE-844C-2BFD90593108}"/>
              </a:ext>
            </a:extLst>
          </p:cNvPr>
          <p:cNvCxnSpPr>
            <a:cxnSpLocks/>
          </p:cNvCxnSpPr>
          <p:nvPr/>
        </p:nvCxnSpPr>
        <p:spPr>
          <a:xfrm flipV="1">
            <a:off x="8565965" y="3825958"/>
            <a:ext cx="136016" cy="1440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42C6E17-CC9D-41BE-B380-491E5E89B684}"/>
              </a:ext>
            </a:extLst>
          </p:cNvPr>
          <p:cNvSpPr/>
          <p:nvPr/>
        </p:nvSpPr>
        <p:spPr>
          <a:xfrm flipV="1">
            <a:off x="8215672" y="3807187"/>
            <a:ext cx="182880" cy="182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525A61E8-DAAF-4E49-824E-4C7971D75525}"/>
              </a:ext>
            </a:extLst>
          </p:cNvPr>
          <p:cNvCxnSpPr>
            <a:cxnSpLocks/>
          </p:cNvCxnSpPr>
          <p:nvPr/>
        </p:nvCxnSpPr>
        <p:spPr>
          <a:xfrm>
            <a:off x="7873067" y="3982036"/>
            <a:ext cx="2011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202F483-585C-40DF-BBBD-C0E473F37973}"/>
              </a:ext>
            </a:extLst>
          </p:cNvPr>
          <p:cNvSpPr txBox="1"/>
          <p:nvPr/>
        </p:nvSpPr>
        <p:spPr>
          <a:xfrm>
            <a:off x="4987567" y="3717032"/>
            <a:ext cx="1456641" cy="369332"/>
          </a:xfrm>
          <a:prstGeom prst="rect">
            <a:avLst/>
          </a:prstGeom>
          <a:noFill/>
        </p:spPr>
        <p:txBody>
          <a:bodyPr wrap="square">
            <a:spAutoFit/>
          </a:bodyPr>
          <a:lstStyle/>
          <a:p>
            <a:r>
              <a:rPr lang="en-US" dirty="0">
                <a:solidFill>
                  <a:schemeClr val="bg1"/>
                </a:solidFill>
              </a:rPr>
              <a:t>Hello world</a:t>
            </a:r>
          </a:p>
        </p:txBody>
      </p:sp>
      <p:sp>
        <p:nvSpPr>
          <p:cNvPr id="40" name="Rectangle 39">
            <a:extLst>
              <a:ext uri="{FF2B5EF4-FFF2-40B4-BE49-F238E27FC236}">
                <a16:creationId xmlns:a16="http://schemas.microsoft.com/office/drawing/2014/main" id="{D79CFAEF-3879-4974-A6EA-23D32485A545}"/>
              </a:ext>
            </a:extLst>
          </p:cNvPr>
          <p:cNvSpPr/>
          <p:nvPr/>
        </p:nvSpPr>
        <p:spPr>
          <a:xfrm>
            <a:off x="4708873" y="3765385"/>
            <a:ext cx="256032" cy="25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picture containing clock, food, room&#10;&#10;Description automatically generated">
            <a:extLst>
              <a:ext uri="{FF2B5EF4-FFF2-40B4-BE49-F238E27FC236}">
                <a16:creationId xmlns:a16="http://schemas.microsoft.com/office/drawing/2014/main" id="{C526C4C0-F3F2-42E7-88C8-D893C0108294}"/>
              </a:ext>
            </a:extLst>
          </p:cNvPr>
          <p:cNvPicPr>
            <a:picLocks noChangeAspect="1"/>
          </p:cNvPicPr>
          <p:nvPr/>
        </p:nvPicPr>
        <p:blipFill>
          <a:blip r:embed="rId5"/>
          <a:stretch>
            <a:fillRect/>
          </a:stretch>
        </p:blipFill>
        <p:spPr>
          <a:xfrm>
            <a:off x="4746368" y="3776851"/>
            <a:ext cx="181042" cy="233101"/>
          </a:xfrm>
          <a:prstGeom prst="rect">
            <a:avLst/>
          </a:prstGeom>
        </p:spPr>
      </p:pic>
      <p:sp>
        <p:nvSpPr>
          <p:cNvPr id="42" name="Rectangle 41">
            <a:extLst>
              <a:ext uri="{FF2B5EF4-FFF2-40B4-BE49-F238E27FC236}">
                <a16:creationId xmlns:a16="http://schemas.microsoft.com/office/drawing/2014/main" id="{25984A83-7EA2-4287-9FBB-C65DD4C927B1}"/>
              </a:ext>
            </a:extLst>
          </p:cNvPr>
          <p:cNvSpPr/>
          <p:nvPr/>
        </p:nvSpPr>
        <p:spPr>
          <a:xfrm flipV="1">
            <a:off x="7835695" y="3770686"/>
            <a:ext cx="256032" cy="256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A6978EF6-06FA-4E64-BC1B-CFE8131EF52A}"/>
              </a:ext>
            </a:extLst>
          </p:cNvPr>
          <p:cNvSpPr/>
          <p:nvPr/>
        </p:nvSpPr>
        <p:spPr>
          <a:xfrm>
            <a:off x="6059236" y="5689540"/>
            <a:ext cx="1570584" cy="663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D8D840A4-5824-4903-8843-ABFC59E851A1}"/>
              </a:ext>
            </a:extLst>
          </p:cNvPr>
          <p:cNvSpPr/>
          <p:nvPr/>
        </p:nvSpPr>
        <p:spPr>
          <a:xfrm>
            <a:off x="7300187" y="5230723"/>
            <a:ext cx="1346928" cy="314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503C0E5-5F44-4DB3-AFB5-5EC6442DE390}"/>
              </a:ext>
            </a:extLst>
          </p:cNvPr>
          <p:cNvSpPr/>
          <p:nvPr/>
        </p:nvSpPr>
        <p:spPr>
          <a:xfrm>
            <a:off x="6680744" y="4207262"/>
            <a:ext cx="205856" cy="359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B9A8A71-8322-4733-9BBA-A043A702BAE4}"/>
              </a:ext>
            </a:extLst>
          </p:cNvPr>
          <p:cNvSpPr/>
          <p:nvPr/>
        </p:nvSpPr>
        <p:spPr>
          <a:xfrm>
            <a:off x="574860" y="4293096"/>
            <a:ext cx="540756" cy="254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85EC3DE-DCFD-496C-94C5-883D2E0878FD}"/>
              </a:ext>
            </a:extLst>
          </p:cNvPr>
          <p:cNvSpPr/>
          <p:nvPr/>
        </p:nvSpPr>
        <p:spPr>
          <a:xfrm>
            <a:off x="1259632" y="4149080"/>
            <a:ext cx="990749" cy="1800200"/>
          </a:xfrm>
          <a:prstGeom prst="roundRect">
            <a:avLst/>
          </a:prstGeom>
          <a:no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15CABE3-3C60-4F4B-8A94-72A960AD9A79}"/>
              </a:ext>
            </a:extLst>
          </p:cNvPr>
          <p:cNvSpPr/>
          <p:nvPr/>
        </p:nvSpPr>
        <p:spPr>
          <a:xfrm>
            <a:off x="1656586" y="5474015"/>
            <a:ext cx="205856" cy="3594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F43374D2-922D-4240-9F5B-4425AD29B643}"/>
              </a:ext>
            </a:extLst>
          </p:cNvPr>
          <p:cNvSpPr/>
          <p:nvPr/>
        </p:nvSpPr>
        <p:spPr>
          <a:xfrm>
            <a:off x="4711270" y="4720578"/>
            <a:ext cx="4057346" cy="911234"/>
          </a:xfrm>
          <a:prstGeom prst="roundRect">
            <a:avLst/>
          </a:prstGeom>
          <a:no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B2B01499-7411-42F8-9491-C33E51CEBE20}"/>
              </a:ext>
            </a:extLst>
          </p:cNvPr>
          <p:cNvSpPr/>
          <p:nvPr/>
        </p:nvSpPr>
        <p:spPr>
          <a:xfrm>
            <a:off x="7873067" y="4824919"/>
            <a:ext cx="759223" cy="3141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150B31B6-9940-48BE-895F-1C3020AC308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76932822"/>
      </p:ext>
    </p:extLst>
  </p:cSld>
  <p:clrMapOvr>
    <a:masterClrMapping/>
  </p:clrMapOvr>
  <mc:AlternateContent xmlns:mc="http://schemas.openxmlformats.org/markup-compatibility/2006">
    <mc:Choice xmlns:p14="http://schemas.microsoft.com/office/powerpoint/2010/main" Requires="p14">
      <p:transition spd="slow" p14:dur="2000" advTm="44286"/>
    </mc:Choice>
    <mc:Fallback>
      <p:transition spd="slow" advTm="44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3A668-660F-43BC-A826-4F8FC84F4189}"/>
              </a:ext>
            </a:extLst>
          </p:cNvPr>
          <p:cNvSpPr>
            <a:spLocks noGrp="1"/>
          </p:cNvSpPr>
          <p:nvPr>
            <p:ph type="title"/>
          </p:nvPr>
        </p:nvSpPr>
        <p:spPr/>
        <p:txBody>
          <a:bodyPr/>
          <a:lstStyle/>
          <a:p>
            <a:r>
              <a:rPr lang="en-US" dirty="0"/>
              <a:t>The widget class</a:t>
            </a:r>
          </a:p>
        </p:txBody>
      </p:sp>
      <p:sp>
        <p:nvSpPr>
          <p:cNvPr id="3" name="Content Placeholder 2">
            <a:extLst>
              <a:ext uri="{FF2B5EF4-FFF2-40B4-BE49-F238E27FC236}">
                <a16:creationId xmlns:a16="http://schemas.microsoft.com/office/drawing/2014/main" id="{F7250B01-6ED2-4DAE-BEB5-8E8506DD2D63}"/>
              </a:ext>
            </a:extLst>
          </p:cNvPr>
          <p:cNvSpPr>
            <a:spLocks noGrp="1"/>
          </p:cNvSpPr>
          <p:nvPr>
            <p:ph idx="1"/>
          </p:nvPr>
        </p:nvSpPr>
        <p:spPr/>
        <p:txBody>
          <a:bodyPr/>
          <a:lstStyle/>
          <a:p>
            <a:r>
              <a:rPr lang="en-US" dirty="0"/>
              <a:t>The widget class would be</a:t>
            </a:r>
          </a:p>
          <a:p>
            <a:pPr marL="800100" lvl="2" indent="0">
              <a:buNone/>
            </a:pPr>
            <a:r>
              <a:rPr lang="en-US" dirty="0">
                <a:latin typeface="Consolas" panose="020B0609020204030204" pitchFamily="49" charset="0"/>
              </a:rPr>
              <a:t>class Widget {</a:t>
            </a:r>
          </a:p>
          <a:p>
            <a:pPr marL="800100" lvl="2" indent="0">
              <a:buNone/>
            </a:pPr>
            <a:r>
              <a:rPr lang="en-US" dirty="0">
                <a:latin typeface="Consolas" panose="020B0609020204030204" pitchFamily="49" charset="0"/>
              </a:rPr>
              <a:t>    public:</a:t>
            </a:r>
          </a:p>
          <a:p>
            <a:pPr marL="800100" lvl="2" indent="0">
              <a:buNone/>
            </a:pPr>
            <a:r>
              <a:rPr lang="en-US" dirty="0">
                <a:latin typeface="Consolas" panose="020B0609020204030204" pitchFamily="49" charset="0"/>
              </a:rPr>
              <a:t>        virtual void display() const = 0;</a:t>
            </a:r>
          </a:p>
          <a:p>
            <a:pPr marL="800100" lvl="2" indent="0">
              <a:buNone/>
            </a:pPr>
            <a:r>
              <a:rPr lang="en-US" dirty="0">
                <a:latin typeface="Consolas" panose="020B0609020204030204" pitchFamily="49" charset="0"/>
              </a:rPr>
              <a:t>};</a:t>
            </a:r>
          </a:p>
          <a:p>
            <a:pPr marL="800100" lvl="2" indent="0">
              <a:buNone/>
            </a:pPr>
            <a:endParaRPr lang="en-US" dirty="0">
              <a:latin typeface="Consolas" panose="020B0609020204030204" pitchFamily="49" charset="0"/>
            </a:endParaRPr>
          </a:p>
          <a:p>
            <a:r>
              <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This is an abstract class and cannot be instantiated</a:t>
            </a:r>
            <a:endParaRPr lang="en-US" dirty="0"/>
          </a:p>
          <a:p>
            <a:pPr lvl="1"/>
            <a:r>
              <a:rPr lang="en-US" dirty="0"/>
              <a:t>A derived class must override the </a:t>
            </a:r>
            <a:r>
              <a:rPr lang="en-US" dirty="0">
                <a:latin typeface="Consolas" panose="020B0609020204030204" pitchFamily="49" charset="0"/>
              </a:rPr>
              <a:t>display()</a:t>
            </a:r>
            <a:r>
              <a:rPr lang="en-US" dirty="0"/>
              <a:t> member function if that class is to be instantiated</a:t>
            </a:r>
            <a:endParaRPr kumimoji="0" lang="en-US"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endParaRPr>
          </a:p>
          <a:p>
            <a:pPr marL="800100" lvl="2" indent="0">
              <a:buNone/>
            </a:pPr>
            <a:endParaRPr lang="en-US" dirty="0">
              <a:latin typeface="Consolas" panose="020B0609020204030204" pitchFamily="49" charset="0"/>
            </a:endParaRPr>
          </a:p>
        </p:txBody>
      </p:sp>
      <p:pic>
        <p:nvPicPr>
          <p:cNvPr id="4" name="Audio 3">
            <a:hlinkClick r:id="" action="ppaction://media"/>
            <a:extLst>
              <a:ext uri="{FF2B5EF4-FFF2-40B4-BE49-F238E27FC236}">
                <a16:creationId xmlns:a16="http://schemas.microsoft.com/office/drawing/2014/main" id="{C3343AE0-DAC9-4C63-BF66-184B1E4A46C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05330492"/>
      </p:ext>
    </p:extLst>
  </p:cSld>
  <p:clrMapOvr>
    <a:masterClrMapping/>
  </p:clrMapOvr>
  <mc:AlternateContent xmlns:mc="http://schemas.openxmlformats.org/markup-compatibility/2006">
    <mc:Choice xmlns:p14="http://schemas.microsoft.com/office/powerpoint/2010/main" Requires="p14">
      <p:transition spd="slow" p14:dur="2000" advTm="47685"/>
    </mc:Choice>
    <mc:Fallback>
      <p:transition spd="slow" advTm="47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3|7.9|17.2"/>
</p:tagLst>
</file>

<file path=ppt/tags/tag10.xml><?xml version="1.0" encoding="utf-8"?>
<p:tagLst xmlns:a="http://schemas.openxmlformats.org/drawingml/2006/main" xmlns:r="http://schemas.openxmlformats.org/officeDocument/2006/relationships" xmlns:p="http://schemas.openxmlformats.org/presentationml/2006/main">
  <p:tag name="TIMING" val="|1.9|8.5|5.9|9.2|16.8|6|7.5|20.2"/>
</p:tagLst>
</file>

<file path=ppt/tags/tag2.xml><?xml version="1.0" encoding="utf-8"?>
<p:tagLst xmlns:a="http://schemas.openxmlformats.org/drawingml/2006/main" xmlns:r="http://schemas.openxmlformats.org/officeDocument/2006/relationships" xmlns:p="http://schemas.openxmlformats.org/presentationml/2006/main">
  <p:tag name="TIMING" val="|12.6|8.1|20.4"/>
</p:tagLst>
</file>

<file path=ppt/tags/tag3.xml><?xml version="1.0" encoding="utf-8"?>
<p:tagLst xmlns:a="http://schemas.openxmlformats.org/drawingml/2006/main" xmlns:r="http://schemas.openxmlformats.org/officeDocument/2006/relationships" xmlns:p="http://schemas.openxmlformats.org/presentationml/2006/main">
  <p:tag name="TIMING" val="|15.3|16.6|11.3"/>
</p:tagLst>
</file>

<file path=ppt/tags/tag4.xml><?xml version="1.0" encoding="utf-8"?>
<p:tagLst xmlns:a="http://schemas.openxmlformats.org/drawingml/2006/main" xmlns:r="http://schemas.openxmlformats.org/officeDocument/2006/relationships" xmlns:p="http://schemas.openxmlformats.org/presentationml/2006/main">
  <p:tag name="TIMING" val="|12.2|10.1|13.4|15.6|5.4"/>
</p:tagLst>
</file>

<file path=ppt/tags/tag5.xml><?xml version="1.0" encoding="utf-8"?>
<p:tagLst xmlns:a="http://schemas.openxmlformats.org/drawingml/2006/main" xmlns:r="http://schemas.openxmlformats.org/officeDocument/2006/relationships" xmlns:p="http://schemas.openxmlformats.org/presentationml/2006/main">
  <p:tag name="TIMING" val="|59.8"/>
</p:tagLst>
</file>

<file path=ppt/tags/tag6.xml><?xml version="1.0" encoding="utf-8"?>
<p:tagLst xmlns:a="http://schemas.openxmlformats.org/drawingml/2006/main" xmlns:r="http://schemas.openxmlformats.org/officeDocument/2006/relationships" xmlns:p="http://schemas.openxmlformats.org/presentationml/2006/main">
  <p:tag name="TIMING" val="|3.5|11.1|4.7|6|12.1"/>
</p:tagLst>
</file>

<file path=ppt/tags/tag7.xml><?xml version="1.0" encoding="utf-8"?>
<p:tagLst xmlns:a="http://schemas.openxmlformats.org/drawingml/2006/main" xmlns:r="http://schemas.openxmlformats.org/officeDocument/2006/relationships" xmlns:p="http://schemas.openxmlformats.org/presentationml/2006/main">
  <p:tag name="TIMING" val="|25"/>
</p:tagLst>
</file>

<file path=ppt/tags/tag8.xml><?xml version="1.0" encoding="utf-8"?>
<p:tagLst xmlns:a="http://schemas.openxmlformats.org/drawingml/2006/main" xmlns:r="http://schemas.openxmlformats.org/officeDocument/2006/relationships" xmlns:p="http://schemas.openxmlformats.org/presentationml/2006/main">
  <p:tag name="TIMING" val="|35|24.2|35.7|5.8|28.1|25.2|8.7|12.7|36.8"/>
</p:tagLst>
</file>

<file path=ppt/tags/tag9.xml><?xml version="1.0" encoding="utf-8"?>
<p:tagLst xmlns:a="http://schemas.openxmlformats.org/drawingml/2006/main" xmlns:r="http://schemas.openxmlformats.org/officeDocument/2006/relationships" xmlns:p="http://schemas.openxmlformats.org/presentationml/2006/main">
  <p:tag name="TIMING" val="|1.9|8.5|5.9|9.2|16.8|6|7.5|20.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102519</TotalTime>
  <Words>1391</Words>
  <Application>Microsoft Office PowerPoint</Application>
  <PresentationFormat>On-screen Show (4:3)</PresentationFormat>
  <Paragraphs>177</Paragraphs>
  <Slides>20</Slides>
  <Notes>1</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Consolas</vt:lpstr>
      <vt:lpstr>Constantia</vt:lpstr>
      <vt:lpstr>Georgia</vt:lpstr>
      <vt:lpstr>Times New Roman</vt:lpstr>
      <vt:lpstr>Custom Design</vt:lpstr>
      <vt:lpstr>A widget class for graphical user interfaces</vt:lpstr>
      <vt:lpstr>Outline</vt:lpstr>
      <vt:lpstr>Warning</vt:lpstr>
      <vt:lpstr>A review of windows, frames and dialogs</vt:lpstr>
      <vt:lpstr>Displaying content</vt:lpstr>
      <vt:lpstr>Ordered display with panels</vt:lpstr>
      <vt:lpstr>Ordered display with panels</vt:lpstr>
      <vt:lpstr>Ordered display with panels</vt:lpstr>
      <vt:lpstr>The widget class</vt:lpstr>
      <vt:lpstr>The panel class</vt:lpstr>
      <vt:lpstr>The panel class</vt:lpstr>
      <vt:lpstr>The panel class</vt:lpstr>
      <vt:lpstr>Possible widgets?</vt:lpstr>
      <vt:lpstr>Possible widgets?</vt:lpstr>
      <vt:lpstr>Possible widgets?</vt:lpstr>
      <vt:lpstr>Important</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1763</cp:revision>
  <dcterms:created xsi:type="dcterms:W3CDTF">2009-09-11T23:00:44Z</dcterms:created>
  <dcterms:modified xsi:type="dcterms:W3CDTF">2020-11-23T13:44:10Z</dcterms:modified>
</cp:coreProperties>
</file>